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notesMasterIdLst>
    <p:notesMasterId r:id="rId9"/>
  </p:notesMasterIdLst>
  <p:handoutMasterIdLst>
    <p:handoutMasterId r:id="rId10"/>
  </p:handoutMasterIdLst>
  <p:sldIdLst>
    <p:sldId id="379" r:id="rId2"/>
    <p:sldId id="425" r:id="rId3"/>
    <p:sldId id="426" r:id="rId4"/>
    <p:sldId id="427" r:id="rId5"/>
    <p:sldId id="430" r:id="rId6"/>
    <p:sldId id="420" r:id="rId7"/>
    <p:sldId id="429" r:id="rId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008000"/>
    <a:srgbClr val="99CC00"/>
    <a:srgbClr val="CCFF33"/>
    <a:srgbClr val="FB9F53"/>
    <a:srgbClr val="E0E77F"/>
    <a:srgbClr val="666633"/>
    <a:srgbClr val="FFCC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2790" autoAdjust="0"/>
    <p:restoredTop sz="94649" autoAdjust="0"/>
  </p:normalViewPr>
  <p:slideViewPr>
    <p:cSldViewPr>
      <p:cViewPr varScale="1">
        <p:scale>
          <a:sx n="109" d="100"/>
          <a:sy n="109" d="100"/>
        </p:scale>
        <p:origin x="-4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1368" y="684"/>
      </p:cViewPr>
      <p:guideLst>
        <p:guide orient="horz" pos="2932"/>
        <p:guide pos="221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43238" cy="466725"/>
          </a:xfrm>
          <a:prstGeom prst="rect">
            <a:avLst/>
          </a:prstGeom>
          <a:noFill/>
          <a:ln w="9525">
            <a:noFill/>
            <a:miter lim="800000"/>
            <a:headEnd/>
            <a:tailEnd/>
          </a:ln>
          <a:effectLst/>
        </p:spPr>
        <p:txBody>
          <a:bodyPr vert="horz" wrap="square" lIns="94154" tIns="47079" rIns="94154" bIns="47079" numCol="1" anchor="t" anchorCtr="0" compatLnSpc="1">
            <a:prstTxWarp prst="textNoShape">
              <a:avLst/>
            </a:prstTxWarp>
          </a:bodyPr>
          <a:lstStyle>
            <a:lvl1pPr defTabSz="942975">
              <a:defRPr sz="1300">
                <a:latin typeface="Times New Roman" pitchFamily="18" charset="0"/>
              </a:defRPr>
            </a:lvl1pPr>
          </a:lstStyle>
          <a:p>
            <a:pPr>
              <a:defRPr/>
            </a:pPr>
            <a:endParaRPr lang="en-US"/>
          </a:p>
        </p:txBody>
      </p:sp>
      <p:sp>
        <p:nvSpPr>
          <p:cNvPr id="11267" name="Rectangle 3"/>
          <p:cNvSpPr>
            <a:spLocks noGrp="1" noChangeArrowheads="1"/>
          </p:cNvSpPr>
          <p:nvPr>
            <p:ph type="dt" sz="quarter" idx="1"/>
          </p:nvPr>
        </p:nvSpPr>
        <p:spPr bwMode="auto">
          <a:xfrm>
            <a:off x="3979863" y="0"/>
            <a:ext cx="3043237" cy="466725"/>
          </a:xfrm>
          <a:prstGeom prst="rect">
            <a:avLst/>
          </a:prstGeom>
          <a:noFill/>
          <a:ln w="9525">
            <a:noFill/>
            <a:miter lim="800000"/>
            <a:headEnd/>
            <a:tailEnd/>
          </a:ln>
          <a:effectLst/>
        </p:spPr>
        <p:txBody>
          <a:bodyPr vert="horz" wrap="square" lIns="94154" tIns="47079" rIns="94154" bIns="47079" numCol="1" anchor="t" anchorCtr="0" compatLnSpc="1">
            <a:prstTxWarp prst="textNoShape">
              <a:avLst/>
            </a:prstTxWarp>
          </a:bodyPr>
          <a:lstStyle>
            <a:lvl1pPr algn="r" defTabSz="942975">
              <a:defRPr sz="1300">
                <a:latin typeface="Times New Roman" pitchFamily="18" charset="0"/>
              </a:defRPr>
            </a:lvl1pPr>
          </a:lstStyle>
          <a:p>
            <a:pPr>
              <a:defRPr/>
            </a:pPr>
            <a:endParaRPr lang="en-US"/>
          </a:p>
        </p:txBody>
      </p:sp>
      <p:sp>
        <p:nvSpPr>
          <p:cNvPr id="11268" name="Rectangle 4"/>
          <p:cNvSpPr>
            <a:spLocks noGrp="1" noChangeArrowheads="1"/>
          </p:cNvSpPr>
          <p:nvPr>
            <p:ph type="ftr" sz="quarter" idx="2"/>
          </p:nvPr>
        </p:nvSpPr>
        <p:spPr bwMode="auto">
          <a:xfrm>
            <a:off x="0" y="8842375"/>
            <a:ext cx="3043238" cy="466725"/>
          </a:xfrm>
          <a:prstGeom prst="rect">
            <a:avLst/>
          </a:prstGeom>
          <a:noFill/>
          <a:ln w="9525">
            <a:noFill/>
            <a:miter lim="800000"/>
            <a:headEnd/>
            <a:tailEnd/>
          </a:ln>
          <a:effectLst/>
        </p:spPr>
        <p:txBody>
          <a:bodyPr vert="horz" wrap="square" lIns="94154" tIns="47079" rIns="94154" bIns="47079" numCol="1" anchor="b" anchorCtr="0" compatLnSpc="1">
            <a:prstTxWarp prst="textNoShape">
              <a:avLst/>
            </a:prstTxWarp>
          </a:bodyPr>
          <a:lstStyle>
            <a:lvl1pPr defTabSz="942975">
              <a:defRPr sz="1300">
                <a:latin typeface="Times New Roman" pitchFamily="18" charset="0"/>
              </a:defRPr>
            </a:lvl1pPr>
          </a:lstStyle>
          <a:p>
            <a:pPr>
              <a:defRPr/>
            </a:pPr>
            <a:endParaRPr lang="en-US"/>
          </a:p>
        </p:txBody>
      </p:sp>
      <p:sp>
        <p:nvSpPr>
          <p:cNvPr id="11269" name="Rectangle 5"/>
          <p:cNvSpPr>
            <a:spLocks noGrp="1" noChangeArrowheads="1"/>
          </p:cNvSpPr>
          <p:nvPr>
            <p:ph type="sldNum" sz="quarter" idx="3"/>
          </p:nvPr>
        </p:nvSpPr>
        <p:spPr bwMode="auto">
          <a:xfrm>
            <a:off x="3979863" y="8842375"/>
            <a:ext cx="3043237" cy="466725"/>
          </a:xfrm>
          <a:prstGeom prst="rect">
            <a:avLst/>
          </a:prstGeom>
          <a:noFill/>
          <a:ln w="9525">
            <a:noFill/>
            <a:miter lim="800000"/>
            <a:headEnd/>
            <a:tailEnd/>
          </a:ln>
          <a:effectLst/>
        </p:spPr>
        <p:txBody>
          <a:bodyPr vert="horz" wrap="square" lIns="94154" tIns="47079" rIns="94154" bIns="47079" numCol="1" anchor="b" anchorCtr="0" compatLnSpc="1">
            <a:prstTxWarp prst="textNoShape">
              <a:avLst/>
            </a:prstTxWarp>
          </a:bodyPr>
          <a:lstStyle>
            <a:lvl1pPr algn="r" defTabSz="942975">
              <a:defRPr sz="1300">
                <a:latin typeface="Times New Roman" pitchFamily="18" charset="0"/>
              </a:defRPr>
            </a:lvl1pPr>
          </a:lstStyle>
          <a:p>
            <a:pPr>
              <a:defRPr/>
            </a:pPr>
            <a:fld id="{3AD778F7-243E-4706-A81F-6442AF37A70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3043238" cy="466725"/>
          </a:xfrm>
          <a:prstGeom prst="rect">
            <a:avLst/>
          </a:prstGeom>
          <a:noFill/>
          <a:ln w="9525">
            <a:noFill/>
            <a:miter lim="800000"/>
            <a:headEnd/>
            <a:tailEnd/>
          </a:ln>
          <a:effectLst/>
        </p:spPr>
        <p:txBody>
          <a:bodyPr vert="horz" wrap="square" lIns="89068" tIns="44535" rIns="89068" bIns="44535" numCol="1" anchor="t" anchorCtr="0" compatLnSpc="1">
            <a:prstTxWarp prst="textNoShape">
              <a:avLst/>
            </a:prstTxWarp>
          </a:bodyPr>
          <a:lstStyle>
            <a:lvl1pPr defTabSz="892175">
              <a:defRPr sz="1200">
                <a:latin typeface="Times New Roman" pitchFamily="18" charset="0"/>
              </a:defRPr>
            </a:lvl1pPr>
          </a:lstStyle>
          <a:p>
            <a:pPr>
              <a:defRPr/>
            </a:pPr>
            <a:endParaRPr lang="en-US"/>
          </a:p>
        </p:txBody>
      </p:sp>
      <p:sp>
        <p:nvSpPr>
          <p:cNvPr id="76803" name="Rectangle 3"/>
          <p:cNvSpPr>
            <a:spLocks noGrp="1" noChangeArrowheads="1"/>
          </p:cNvSpPr>
          <p:nvPr>
            <p:ph type="dt" idx="1"/>
          </p:nvPr>
        </p:nvSpPr>
        <p:spPr bwMode="auto">
          <a:xfrm>
            <a:off x="3978275" y="0"/>
            <a:ext cx="3043238" cy="466725"/>
          </a:xfrm>
          <a:prstGeom prst="rect">
            <a:avLst/>
          </a:prstGeom>
          <a:noFill/>
          <a:ln w="9525">
            <a:noFill/>
            <a:miter lim="800000"/>
            <a:headEnd/>
            <a:tailEnd/>
          </a:ln>
          <a:effectLst/>
        </p:spPr>
        <p:txBody>
          <a:bodyPr vert="horz" wrap="square" lIns="89068" tIns="44535" rIns="89068" bIns="44535" numCol="1" anchor="t" anchorCtr="0" compatLnSpc="1">
            <a:prstTxWarp prst="textNoShape">
              <a:avLst/>
            </a:prstTxWarp>
          </a:bodyPr>
          <a:lstStyle>
            <a:lvl1pPr algn="r" defTabSz="892175">
              <a:defRPr sz="1200">
                <a:latin typeface="Times New Roman" pitchFamily="18" charset="0"/>
              </a:defRPr>
            </a:lvl1pPr>
          </a:lstStyle>
          <a:p>
            <a:pPr>
              <a:defRPr/>
            </a:pPr>
            <a:endParaRPr lang="en-US"/>
          </a:p>
        </p:txBody>
      </p:sp>
      <p:sp>
        <p:nvSpPr>
          <p:cNvPr id="16388" name="Rectangle 4"/>
          <p:cNvSpPr>
            <a:spLocks noRot="1" noChangeArrowheads="1" noTextEdit="1"/>
          </p:cNvSpPr>
          <p:nvPr>
            <p:ph type="sldImg" idx="2"/>
          </p:nvPr>
        </p:nvSpPr>
        <p:spPr bwMode="auto">
          <a:xfrm>
            <a:off x="1185863" y="696913"/>
            <a:ext cx="4654550" cy="3490912"/>
          </a:xfrm>
          <a:prstGeom prst="rect">
            <a:avLst/>
          </a:prstGeom>
          <a:noFill/>
          <a:ln w="9525">
            <a:solidFill>
              <a:srgbClr val="000000"/>
            </a:solidFill>
            <a:miter lim="800000"/>
            <a:headEnd/>
            <a:tailEnd/>
          </a:ln>
        </p:spPr>
      </p:sp>
      <p:sp>
        <p:nvSpPr>
          <p:cNvPr id="76805" name="Rectangle 5"/>
          <p:cNvSpPr>
            <a:spLocks noGrp="1" noChangeArrowheads="1"/>
          </p:cNvSpPr>
          <p:nvPr>
            <p:ph type="body" sz="quarter" idx="3"/>
          </p:nvPr>
        </p:nvSpPr>
        <p:spPr bwMode="auto">
          <a:xfrm>
            <a:off x="703263" y="4422775"/>
            <a:ext cx="5616575" cy="4189413"/>
          </a:xfrm>
          <a:prstGeom prst="rect">
            <a:avLst/>
          </a:prstGeom>
          <a:noFill/>
          <a:ln w="9525">
            <a:noFill/>
            <a:miter lim="800000"/>
            <a:headEnd/>
            <a:tailEnd/>
          </a:ln>
          <a:effectLst/>
        </p:spPr>
        <p:txBody>
          <a:bodyPr vert="horz" wrap="square" lIns="89068" tIns="44535" rIns="89068" bIns="4453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6806" name="Rectangle 6"/>
          <p:cNvSpPr>
            <a:spLocks noGrp="1" noChangeArrowheads="1"/>
          </p:cNvSpPr>
          <p:nvPr>
            <p:ph type="ftr" sz="quarter" idx="4"/>
          </p:nvPr>
        </p:nvSpPr>
        <p:spPr bwMode="auto">
          <a:xfrm>
            <a:off x="0" y="8840788"/>
            <a:ext cx="3043238" cy="466725"/>
          </a:xfrm>
          <a:prstGeom prst="rect">
            <a:avLst/>
          </a:prstGeom>
          <a:noFill/>
          <a:ln w="9525">
            <a:noFill/>
            <a:miter lim="800000"/>
            <a:headEnd/>
            <a:tailEnd/>
          </a:ln>
          <a:effectLst/>
        </p:spPr>
        <p:txBody>
          <a:bodyPr vert="horz" wrap="square" lIns="89068" tIns="44535" rIns="89068" bIns="44535" numCol="1" anchor="b" anchorCtr="0" compatLnSpc="1">
            <a:prstTxWarp prst="textNoShape">
              <a:avLst/>
            </a:prstTxWarp>
          </a:bodyPr>
          <a:lstStyle>
            <a:lvl1pPr defTabSz="892175">
              <a:defRPr sz="1200">
                <a:latin typeface="Times New Roman" pitchFamily="18" charset="0"/>
              </a:defRPr>
            </a:lvl1pPr>
          </a:lstStyle>
          <a:p>
            <a:pPr>
              <a:defRPr/>
            </a:pPr>
            <a:endParaRPr lang="en-US"/>
          </a:p>
        </p:txBody>
      </p:sp>
      <p:sp>
        <p:nvSpPr>
          <p:cNvPr id="76807" name="Rectangle 7"/>
          <p:cNvSpPr>
            <a:spLocks noGrp="1" noChangeArrowheads="1"/>
          </p:cNvSpPr>
          <p:nvPr>
            <p:ph type="sldNum" sz="quarter" idx="5"/>
          </p:nvPr>
        </p:nvSpPr>
        <p:spPr bwMode="auto">
          <a:xfrm>
            <a:off x="3978275" y="8840788"/>
            <a:ext cx="3043238" cy="466725"/>
          </a:xfrm>
          <a:prstGeom prst="rect">
            <a:avLst/>
          </a:prstGeom>
          <a:noFill/>
          <a:ln w="9525">
            <a:noFill/>
            <a:miter lim="800000"/>
            <a:headEnd/>
            <a:tailEnd/>
          </a:ln>
          <a:effectLst/>
        </p:spPr>
        <p:txBody>
          <a:bodyPr vert="horz" wrap="square" lIns="89068" tIns="44535" rIns="89068" bIns="44535" numCol="1" anchor="b" anchorCtr="0" compatLnSpc="1">
            <a:prstTxWarp prst="textNoShape">
              <a:avLst/>
            </a:prstTxWarp>
          </a:bodyPr>
          <a:lstStyle>
            <a:lvl1pPr algn="r" defTabSz="892175">
              <a:defRPr sz="1200">
                <a:latin typeface="Times New Roman" pitchFamily="18" charset="0"/>
              </a:defRPr>
            </a:lvl1pPr>
          </a:lstStyle>
          <a:p>
            <a:pPr>
              <a:defRPr/>
            </a:pPr>
            <a:fld id="{8F819A0E-1D7E-45C9-84F6-605502BB4C2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FBD65954-C5CA-4182-86FD-507B07426629}" type="slidenum">
              <a:rPr lang="en-US" smtClean="0"/>
              <a:pPr/>
              <a:t>1</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r>
              <a:rPr lang="en-US" smtClean="0"/>
              <a:t>The overall point of the next few slides is that the results and stats for 2008 and 2009 were remarkably similar, whether it was number of cases, percent males, top 10 drugs, percentage of marijuana cases, etc.</a:t>
            </a:r>
          </a:p>
          <a:p>
            <a:endParaRPr lang="en-US" smtClean="0"/>
          </a:p>
          <a:p>
            <a:r>
              <a:rPr lang="en-US" smtClean="0"/>
              <a:t>Kitty didn’t give me the ages of subjects so I only have % males.</a:t>
            </a:r>
          </a:p>
          <a:p>
            <a:endParaRPr lang="en-US" smtClean="0"/>
          </a:p>
          <a:p>
            <a:r>
              <a:rPr lang="en-US" smtClean="0"/>
              <a:t>Anyway, 1390 case in 2009 compared to 1327 in 2008. We had more certification in 2009 than in previous years – I have no idea why.</a:t>
            </a:r>
          </a:p>
        </p:txBody>
      </p:sp>
      <p:sp>
        <p:nvSpPr>
          <p:cNvPr id="18436" name="Slide Number Placeholder 3"/>
          <p:cNvSpPr>
            <a:spLocks noGrp="1"/>
          </p:cNvSpPr>
          <p:nvPr>
            <p:ph type="sldNum" sz="quarter" idx="5"/>
          </p:nvPr>
        </p:nvSpPr>
        <p:spPr>
          <a:noFill/>
        </p:spPr>
        <p:txBody>
          <a:bodyPr/>
          <a:lstStyle/>
          <a:p>
            <a:fld id="{C10BEA2B-3D9B-4E72-B297-3B6C5C62B63D}"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xfrm>
            <a:off x="703263" y="4422775"/>
            <a:ext cx="5616575" cy="4575175"/>
          </a:xfrm>
          <a:noFill/>
          <a:ln/>
        </p:spPr>
        <p:txBody>
          <a:bodyPr/>
          <a:lstStyle/>
          <a:p>
            <a:r>
              <a:rPr lang="en-US" sz="1100" smtClean="0"/>
              <a:t>Again, the stats are remarkably similar.</a:t>
            </a:r>
          </a:p>
          <a:p>
            <a:endParaRPr lang="en-US" sz="1100" smtClean="0"/>
          </a:p>
          <a:p>
            <a:r>
              <a:rPr lang="en-US" sz="1100" smtClean="0"/>
              <a:t>You can waffle here if you like (I was planning to!). Obviously, most had only one drug present and this was most often marijuana, or ethanol, or a benzodiazepine.</a:t>
            </a:r>
          </a:p>
          <a:p>
            <a:endParaRPr lang="en-US" sz="1100" smtClean="0"/>
          </a:p>
          <a:p>
            <a:r>
              <a:rPr lang="en-US" sz="1100" smtClean="0"/>
              <a:t>WA state is often a multi-drug state as can be seen from this slide. So many of them had 3-6 (and up to 8!) different drugs on board. Often benzos plus marijuana and/or antidepressants or narcotic analgesics. </a:t>
            </a:r>
          </a:p>
          <a:p>
            <a:endParaRPr lang="en-US" sz="1100" smtClean="0"/>
          </a:p>
          <a:p>
            <a:r>
              <a:rPr lang="en-US" sz="1100" smtClean="0"/>
              <a:t>Note, I only counted the parent/metabolite as 1 drug in these cases … so if a case had THC, carboxyTHC, cocaine, benzoylecgonine, and diphenhydramine detected … I counted this as 3 drugs present (and not 5 analytes present).</a:t>
            </a:r>
          </a:p>
          <a:p>
            <a:endParaRPr lang="en-US" sz="1100" smtClean="0"/>
          </a:p>
          <a:p>
            <a:r>
              <a:rPr lang="en-US" sz="1100" smtClean="0"/>
              <a:t>I also only included the main impairing drugs (I did not include ibuprofen, caffeine, acetaminophen, etc). However, if the only drug found was carboxyTHC then I did include this as a drug (since the DRE would see this as a positive hit).</a:t>
            </a:r>
          </a:p>
          <a:p>
            <a:endParaRPr lang="en-US" sz="1100" smtClean="0"/>
          </a:p>
          <a:p>
            <a:r>
              <a:rPr lang="en-US" sz="1100" smtClean="0"/>
              <a:t>Of note (!!!) we had the same number of cases test negative for all drugs in 2009 compared to 2008. Since we didn’t make any “procedural changes” until the end of 2008, they can’t suggest that any of these changes have made the number of “no drugs detected” cases go up.  </a:t>
            </a:r>
          </a:p>
        </p:txBody>
      </p:sp>
      <p:sp>
        <p:nvSpPr>
          <p:cNvPr id="19460" name="Slide Number Placeholder 3"/>
          <p:cNvSpPr>
            <a:spLocks noGrp="1"/>
          </p:cNvSpPr>
          <p:nvPr>
            <p:ph type="sldNum" sz="quarter" idx="5"/>
          </p:nvPr>
        </p:nvSpPr>
        <p:spPr>
          <a:noFill/>
        </p:spPr>
        <p:txBody>
          <a:bodyPr/>
          <a:lstStyle/>
          <a:p>
            <a:fld id="{65B565CE-7AD4-42C4-85E9-D91377EBBB4D}"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r>
              <a:rPr lang="en-US" smtClean="0"/>
              <a:t>This was really interesting (or maybe no surprise, who knows). The top 10 and top 20 drugs were exactly the same, just in a slight different order!</a:t>
            </a:r>
          </a:p>
          <a:p>
            <a:endParaRPr lang="en-US" smtClean="0"/>
          </a:p>
          <a:p>
            <a:r>
              <a:rPr lang="en-US" smtClean="0"/>
              <a:t>The top 3 drugs were the same order and in fact, the same percentage each year. I was surprised to see all the benzos in the top 20 drugs. I know we see this in all the DRE cases, but it was still a surprise. I thought there would be more heroin/morphine or cocaine cases than there were. This really is a prescription-driving state!</a:t>
            </a:r>
          </a:p>
        </p:txBody>
      </p:sp>
      <p:sp>
        <p:nvSpPr>
          <p:cNvPr id="20484" name="Slide Number Placeholder 3"/>
          <p:cNvSpPr>
            <a:spLocks noGrp="1"/>
          </p:cNvSpPr>
          <p:nvPr>
            <p:ph type="sldNum" sz="quarter" idx="5"/>
          </p:nvPr>
        </p:nvSpPr>
        <p:spPr>
          <a:noFill/>
        </p:spPr>
        <p:txBody>
          <a:bodyPr/>
          <a:lstStyle/>
          <a:p>
            <a:fld id="{65EE8AB6-3C25-4ECB-A7C1-F2B48CCCB414}"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en-US" smtClean="0"/>
              <a:t>Again, exact same drugs but in slight different order.</a:t>
            </a:r>
          </a:p>
          <a:p>
            <a:endParaRPr lang="en-US" smtClean="0"/>
          </a:p>
          <a:p>
            <a:r>
              <a:rPr lang="en-US" smtClean="0"/>
              <a:t>We even had 2 GHB DRE cases last year which surprised me!!</a:t>
            </a:r>
          </a:p>
        </p:txBody>
      </p:sp>
      <p:sp>
        <p:nvSpPr>
          <p:cNvPr id="21508" name="Slide Number Placeholder 3"/>
          <p:cNvSpPr>
            <a:spLocks noGrp="1"/>
          </p:cNvSpPr>
          <p:nvPr>
            <p:ph type="sldNum" sz="quarter" idx="5"/>
          </p:nvPr>
        </p:nvSpPr>
        <p:spPr>
          <a:noFill/>
        </p:spPr>
        <p:txBody>
          <a:bodyPr/>
          <a:lstStyle/>
          <a:p>
            <a:fld id="{50597863-13F0-4340-871E-18662CFA5C6B}"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703263" y="4422775"/>
            <a:ext cx="5616575" cy="4498975"/>
          </a:xfrm>
        </p:spPr>
        <p:txBody>
          <a:bodyPr>
            <a:normAutofit/>
          </a:bodyPr>
          <a:lstStyle/>
          <a:p>
            <a:pPr>
              <a:defRPr/>
            </a:pPr>
            <a:r>
              <a:rPr lang="en-US" sz="1050" dirty="0" smtClean="0"/>
              <a:t>These were just some things to spark discussion! Add to these if you think of other drugs/issues.</a:t>
            </a:r>
          </a:p>
          <a:p>
            <a:pPr>
              <a:defRPr/>
            </a:pPr>
            <a:endParaRPr lang="en-US" sz="1050" dirty="0" smtClean="0"/>
          </a:p>
          <a:p>
            <a:pPr>
              <a:defRPr/>
            </a:pPr>
            <a:r>
              <a:rPr lang="en-US" sz="1050" dirty="0" smtClean="0"/>
              <a:t>Obviously there are more drugs that we do not routinely test for, but these came to mind and may explain why we don’t find the drug they think should be there. This is where writing down any/all drugs is important. If they list aripiprazole and the signs/symptoms suggest a depressant then we can send it out for testing.</a:t>
            </a:r>
          </a:p>
          <a:p>
            <a:pPr>
              <a:defRPr/>
            </a:pPr>
            <a:endParaRPr lang="en-US" sz="1050" dirty="0" smtClean="0"/>
          </a:p>
          <a:p>
            <a:pPr>
              <a:defRPr/>
            </a:pPr>
            <a:r>
              <a:rPr lang="en-US" sz="1050" dirty="0" smtClean="0"/>
              <a:t>We now do not report out EME and EDDP. We never saw EME without cocaine, so this is a big deal – they still call it a cocaine case. Same with EDP and methadone. And the EDDP was often a false positive anyway so we shouldn’t have been reporting it. Plus we would now have to confirm the presence of these analytes before reporting them out – so a waste of money and this wouldn’t affect their cases.</a:t>
            </a:r>
          </a:p>
          <a:p>
            <a:pPr>
              <a:defRPr/>
            </a:pPr>
            <a:endParaRPr lang="en-US" sz="1050" dirty="0" smtClean="0"/>
          </a:p>
          <a:p>
            <a:pPr>
              <a:defRPr/>
            </a:pPr>
            <a:r>
              <a:rPr lang="en-US" sz="1050" dirty="0" smtClean="0"/>
              <a:t>Caffeine – you know the drill! Most of the caffeine we see would represent 1-2 cups of coffee (general toxicology consensus across the US is that 1-2 cups of coffee are not impairing and would be less than 5 mg/L in blood … and clinical symptoms often not seen until 20 mg/L … just got this from the Tox conference last week!!). If we find a large caffeine peak we will definitely quant it and report it!</a:t>
            </a:r>
          </a:p>
          <a:p>
            <a:pPr>
              <a:defRPr/>
            </a:pPr>
            <a:endParaRPr lang="en-US" sz="1050" dirty="0" smtClean="0"/>
          </a:p>
          <a:p>
            <a:pPr>
              <a:defRPr/>
            </a:pPr>
            <a:r>
              <a:rPr lang="en-US" sz="1050" dirty="0" smtClean="0"/>
              <a:t>It is vitally important that we adhere strictly to accreditation standards – which is why we must now confirm all reportable drugs/analytes by a 2</a:t>
            </a:r>
            <a:r>
              <a:rPr lang="en-US" sz="1050" baseline="30000" dirty="0" smtClean="0"/>
              <a:t>nd</a:t>
            </a:r>
            <a:r>
              <a:rPr lang="en-US" sz="1050" dirty="0" smtClean="0"/>
              <a:t> method. We also have to be strict about our cutoffs. If the cutoff is 20 ng/mL and we find a drug at 15-20, then we “may” re-extract using more samples etc. We will at least talk to the DRE about the case . But if it’s &lt;10 ng/mL we won’t. re-extract or report out. We cannot afford to lose our accreditation by bending the rules (and we aren’t likely to call a drug impairing if it’s so far below our cut-off). Blah, blah, blah!! </a:t>
            </a:r>
            <a:endParaRPr lang="en-US" sz="1050" dirty="0"/>
          </a:p>
        </p:txBody>
      </p:sp>
      <p:sp>
        <p:nvSpPr>
          <p:cNvPr id="22532" name="Slide Number Placeholder 3"/>
          <p:cNvSpPr>
            <a:spLocks noGrp="1"/>
          </p:cNvSpPr>
          <p:nvPr>
            <p:ph type="sldNum" sz="quarter" idx="5"/>
          </p:nvPr>
        </p:nvSpPr>
        <p:spPr>
          <a:noFill/>
        </p:spPr>
        <p:txBody>
          <a:bodyPr/>
          <a:lstStyle/>
          <a:p>
            <a:fld id="{092CA3E4-B93F-4F9D-9E42-D5E550FCC95D}"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DDE809F4-4B0D-48A9-BFE9-2F00577BA699}" type="slidenum">
              <a:rPr lang="en-US" smtClean="0"/>
              <a:pPr/>
              <a:t>7</a:t>
            </a:fld>
            <a:endParaRPr lang="en-US"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sz="1100" u="sng" smtClean="0"/>
              <a:t>Paperwork</a:t>
            </a:r>
          </a:p>
          <a:p>
            <a:pPr eaLnBrk="1" hangingPunct="1"/>
            <a:r>
              <a:rPr lang="en-US" sz="1100" smtClean="0"/>
              <a:t>You know more about this section than me!</a:t>
            </a:r>
          </a:p>
          <a:p>
            <a:pPr eaLnBrk="1" hangingPunct="1"/>
            <a:r>
              <a:rPr lang="en-US" sz="1100" smtClean="0"/>
              <a:t>They need to include the face sheet as required.</a:t>
            </a:r>
          </a:p>
          <a:p>
            <a:pPr eaLnBrk="1" hangingPunct="1"/>
            <a:r>
              <a:rPr lang="en-US" sz="1100" smtClean="0"/>
              <a:t>They should always include any prescription meds that are mentioned (although most of them do this)</a:t>
            </a:r>
          </a:p>
          <a:p>
            <a:pPr eaLnBrk="1" hangingPunct="1"/>
            <a:endParaRPr lang="en-US" sz="1100" smtClean="0"/>
          </a:p>
          <a:p>
            <a:pPr eaLnBrk="1" hangingPunct="1"/>
            <a:r>
              <a:rPr lang="en-US" sz="1100" u="sng" smtClean="0"/>
              <a:t>Tox Reports</a:t>
            </a:r>
          </a:p>
          <a:p>
            <a:pPr eaLnBrk="1" hangingPunct="1"/>
            <a:r>
              <a:rPr lang="en-US" sz="1100" smtClean="0"/>
              <a:t>We will soon be replacing the case management system that has been in place for about 20 years! Maybe mid-2010 if we are lucky.</a:t>
            </a:r>
          </a:p>
          <a:p>
            <a:pPr eaLnBrk="1" hangingPunct="1"/>
            <a:endParaRPr lang="en-US" sz="1100" smtClean="0"/>
          </a:p>
          <a:p>
            <a:pPr eaLnBrk="1" hangingPunct="1"/>
            <a:r>
              <a:rPr lang="en-US" sz="1100" smtClean="0"/>
              <a:t>Main changes include:</a:t>
            </a:r>
          </a:p>
          <a:p>
            <a:pPr eaLnBrk="1" hangingPunct="1"/>
            <a:r>
              <a:rPr lang="en-US" sz="1100" smtClean="0"/>
              <a:t>Won’t be limited to a single page so we won’t have to cram all the information in</a:t>
            </a:r>
          </a:p>
          <a:p>
            <a:pPr eaLnBrk="1" hangingPunct="1"/>
            <a:r>
              <a:rPr lang="en-US" sz="1100" smtClean="0"/>
              <a:t>We will now list which analyst tested for which drugs (this will mainly help the attorneys out so they know who to subpoena)</a:t>
            </a:r>
          </a:p>
          <a:p>
            <a:pPr eaLnBrk="1" hangingPunct="1"/>
            <a:r>
              <a:rPr lang="en-US" sz="1100" smtClean="0"/>
              <a:t>Will provide more information on what testing we performed – so even if we tested for stimulants and found none, we will now mention that we tested for stimulants (and which stimulants) and the results were negative. We get a lot of calls asking if we tested for “x”. Example, if they select stimulants and depressants and all we give them is a “cocaine positive” they have no idea if we actually tested for anything other than cocaine. It will now list  that we tested for immunoassay screen plus a basic drug screen plus a cocaine-opiate quant plus (for example) a benzodiazepine quant … and the overall results were cocaine only.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en-US"/>
          </a:p>
        </p:txBody>
      </p:sp>
      <p:sp>
        <p:nvSpPr>
          <p:cNvPr id="11"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2" name="Slide Number Placeholder 28"/>
          <p:cNvSpPr>
            <a:spLocks noGrp="1"/>
          </p:cNvSpPr>
          <p:nvPr>
            <p:ph type="sldNum" sz="quarter" idx="12"/>
          </p:nvPr>
        </p:nvSpPr>
        <p:spPr>
          <a:xfrm>
            <a:off x="1216025" y="6354763"/>
            <a:ext cx="1219200" cy="366712"/>
          </a:xfrm>
        </p:spPr>
        <p:txBody>
          <a:bodyPr/>
          <a:lstStyle>
            <a:lvl1pPr>
              <a:defRPr/>
            </a:lvl1pPr>
          </a:lstStyle>
          <a:p>
            <a:pPr>
              <a:defRPr/>
            </a:pPr>
            <a:fld id="{BB8228AC-3888-40EC-95B6-C461E69F2C1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1A2E79C-5ECC-4717-B0CB-A0D8CE0C1C4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traight Connector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D67A2AB-1A45-4539-B9B1-851F656491F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0FC6D72-B3FC-4053-88D2-73150857BF6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27B76FF0-19FF-496D-9AE8-7C4569FB792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9D6ED41-CFB2-4B25-A317-6AD6A6961C8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1534568D-0D7E-420A-A386-DC555EC4EA2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65696D82-8FA9-4AC1-A18B-F4A3EFA6FAD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D2E472BA-254A-4D08-96AD-817430D0B1B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89C879B2-FF88-4B09-B5BD-AF06B01802A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D9BCB6DB-7E82-4EA2-AA01-3A1D3C4530F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1B568B03-836B-47E3-BA37-E6640C9D1C4C}"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1034" name="Group 13"/>
          <p:cNvGrpSpPr>
            <a:grpSpLocks/>
          </p:cNvGrpSpPr>
          <p:nvPr userDrawn="1"/>
        </p:nvGrpSpPr>
        <p:grpSpPr bwMode="auto">
          <a:xfrm>
            <a:off x="76200" y="228600"/>
            <a:ext cx="8823325" cy="6096000"/>
            <a:chOff x="106" y="144"/>
            <a:chExt cx="5558" cy="3840"/>
          </a:xfrm>
        </p:grpSpPr>
        <p:sp>
          <p:nvSpPr>
            <p:cNvPr id="12" name="AutoShape 14"/>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a:defRPr/>
              </a:pPr>
              <a:endParaRPr lang="en-US" sz="2400">
                <a:latin typeface="Times New Roman" pitchFamily="18" charset="0"/>
              </a:endParaRPr>
            </a:p>
          </p:txBody>
        </p:sp>
        <p:sp>
          <p:nvSpPr>
            <p:cNvPr id="15" name="Line 15"/>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132" r:id="rId1"/>
    <p:sldLayoutId id="2147484128" r:id="rId2"/>
    <p:sldLayoutId id="2147484133" r:id="rId3"/>
    <p:sldLayoutId id="2147484129" r:id="rId4"/>
    <p:sldLayoutId id="2147484130" r:id="rId5"/>
    <p:sldLayoutId id="2147484134" r:id="rId6"/>
    <p:sldLayoutId id="2147484135" r:id="rId7"/>
    <p:sldLayoutId id="2147484136" r:id="rId8"/>
    <p:sldLayoutId id="2147484137" r:id="rId9"/>
    <p:sldLayoutId id="2147484131" r:id="rId10"/>
    <p:sldLayoutId id="214748413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1066800" y="1143000"/>
            <a:ext cx="7620000" cy="2209800"/>
          </a:xfrm>
        </p:spPr>
        <p:txBody>
          <a:bodyPr/>
          <a:lstStyle/>
          <a:p>
            <a:pPr algn="ctr" eaLnBrk="1" hangingPunct="1"/>
            <a:r>
              <a:rPr lang="en-US" smtClean="0"/>
              <a:t> Toxicology Laboratory</a:t>
            </a:r>
            <a:br>
              <a:rPr lang="en-US" smtClean="0"/>
            </a:br>
            <a:r>
              <a:rPr lang="en-US" smtClean="0"/>
              <a:t/>
            </a:r>
            <a:br>
              <a:rPr lang="en-US" smtClean="0"/>
            </a:br>
            <a:r>
              <a:rPr lang="en-US" smtClean="0"/>
              <a:t>Updates</a:t>
            </a:r>
          </a:p>
        </p:txBody>
      </p:sp>
      <p:sp>
        <p:nvSpPr>
          <p:cNvPr id="3075" name="Rectangle 3"/>
          <p:cNvSpPr>
            <a:spLocks noGrp="1" noChangeArrowheads="1"/>
          </p:cNvSpPr>
          <p:nvPr>
            <p:ph type="subTitle" idx="1"/>
          </p:nvPr>
        </p:nvSpPr>
        <p:spPr/>
        <p:txBody>
          <a:bodyPr>
            <a:normAutofit/>
          </a:bodyPr>
          <a:lstStyle/>
          <a:p>
            <a:pPr eaLnBrk="1" fontAlgn="auto" hangingPunct="1">
              <a:spcAft>
                <a:spcPts val="0"/>
              </a:spcAft>
              <a:buFont typeface="Wingdings 3"/>
              <a:buNone/>
              <a:defRPr/>
            </a:pPr>
            <a:r>
              <a:rPr lang="en-US" dirty="0" smtClean="0">
                <a:solidFill>
                  <a:srgbClr val="C00000"/>
                </a:solidFill>
              </a:rPr>
              <a:t>DRE In-Service, March 2010</a:t>
            </a:r>
          </a:p>
        </p:txBody>
      </p:sp>
      <p:sp>
        <p:nvSpPr>
          <p:cNvPr id="4" name="Rectangle 2"/>
          <p:cNvSpPr txBox="1">
            <a:spLocks noChangeArrowheads="1"/>
          </p:cNvSpPr>
          <p:nvPr/>
        </p:nvSpPr>
        <p:spPr bwMode="auto">
          <a:xfrm>
            <a:off x="1143000" y="3733800"/>
            <a:ext cx="7086600" cy="1143000"/>
          </a:xfrm>
          <a:prstGeom prst="rect">
            <a:avLst/>
          </a:prstGeom>
          <a:noFill/>
          <a:ln w="9525">
            <a:noFill/>
            <a:miter lim="800000"/>
            <a:headEnd/>
            <a:tailEnd/>
          </a:ln>
        </p:spPr>
        <p:txBody>
          <a:bodyPr/>
          <a:lstStyle/>
          <a:p>
            <a:pPr algn="ctr">
              <a:lnSpc>
                <a:spcPct val="150000"/>
              </a:lnSpc>
              <a:defRPr/>
            </a:pPr>
            <a:r>
              <a:rPr lang="en-US" sz="2000" dirty="0">
                <a:solidFill>
                  <a:schemeClr val="accent2">
                    <a:lumMod val="50000"/>
                  </a:schemeClr>
                </a:solidFill>
                <a:latin typeface="+mj-lt"/>
                <a:ea typeface="+mj-ea"/>
                <a:cs typeface="+mj-cs"/>
              </a:rPr>
              <a:t>Dr. Fiona Couper, State Toxicologist</a:t>
            </a:r>
            <a:br>
              <a:rPr lang="en-US" sz="2000" dirty="0">
                <a:solidFill>
                  <a:schemeClr val="accent2">
                    <a:lumMod val="50000"/>
                  </a:schemeClr>
                </a:solidFill>
                <a:latin typeface="+mj-lt"/>
                <a:ea typeface="+mj-ea"/>
                <a:cs typeface="+mj-cs"/>
              </a:rPr>
            </a:br>
            <a:r>
              <a:rPr lang="en-US" sz="2000" dirty="0">
                <a:solidFill>
                  <a:schemeClr val="accent2">
                    <a:lumMod val="50000"/>
                  </a:schemeClr>
                </a:solidFill>
                <a:latin typeface="+mj-lt"/>
                <a:ea typeface="+mj-ea"/>
                <a:cs typeface="+mj-cs"/>
              </a:rPr>
              <a:t>Brian Capron, Supervisor/Forensic Toxicologist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solidFill>
                  <a:schemeClr val="tx1"/>
                </a:solidFill>
              </a:rPr>
              <a:t>General stats</a:t>
            </a:r>
          </a:p>
        </p:txBody>
      </p:sp>
      <p:graphicFrame>
        <p:nvGraphicFramePr>
          <p:cNvPr id="4" name="Content Placeholder 3"/>
          <p:cNvGraphicFramePr>
            <a:graphicFrameLocks noGrp="1"/>
          </p:cNvGraphicFramePr>
          <p:nvPr>
            <p:ph sz="quarter" idx="1"/>
          </p:nvPr>
        </p:nvGraphicFramePr>
        <p:xfrm>
          <a:off x="457200" y="2133600"/>
          <a:ext cx="8077200" cy="3486127"/>
        </p:xfrm>
        <a:graphic>
          <a:graphicData uri="http://schemas.openxmlformats.org/drawingml/2006/table">
            <a:tbl>
              <a:tblPr firstRow="1" bandRow="1">
                <a:tableStyleId>{5C22544A-7EE6-4342-B048-85BDC9FD1C3A}</a:tableStyleId>
              </a:tblPr>
              <a:tblGrid>
                <a:gridCol w="3040828"/>
                <a:gridCol w="2375647"/>
                <a:gridCol w="2660725"/>
              </a:tblGrid>
              <a:tr h="208792">
                <a:tc>
                  <a:txBody>
                    <a:bodyPr/>
                    <a:lstStyle/>
                    <a:p>
                      <a:r>
                        <a:rPr lang="en-US" sz="2400" b="1" dirty="0" smtClean="0"/>
                        <a:t>Year</a:t>
                      </a:r>
                      <a:endParaRPr lang="en-US" sz="2400" b="1" dirty="0"/>
                    </a:p>
                  </a:txBody>
                  <a:tcPr marL="96818" marR="96818"/>
                </a:tc>
                <a:tc>
                  <a:txBody>
                    <a:bodyPr/>
                    <a:lstStyle/>
                    <a:p>
                      <a:pPr algn="ctr"/>
                      <a:r>
                        <a:rPr lang="en-US" sz="2400" b="1" dirty="0" smtClean="0"/>
                        <a:t>2008</a:t>
                      </a:r>
                      <a:endParaRPr lang="en-US" sz="2400" b="1" dirty="0"/>
                    </a:p>
                  </a:txBody>
                  <a:tcPr marL="96818" marR="96818"/>
                </a:tc>
                <a:tc>
                  <a:txBody>
                    <a:bodyPr/>
                    <a:lstStyle/>
                    <a:p>
                      <a:pPr algn="ctr"/>
                      <a:r>
                        <a:rPr lang="en-US" sz="2400" b="1" dirty="0" smtClean="0"/>
                        <a:t>2009</a:t>
                      </a:r>
                      <a:endParaRPr lang="en-US" sz="2400" b="1" dirty="0"/>
                    </a:p>
                  </a:txBody>
                  <a:tcPr marL="96818" marR="96818"/>
                </a:tc>
              </a:tr>
              <a:tr h="589792">
                <a:tc>
                  <a:txBody>
                    <a:bodyPr/>
                    <a:lstStyle/>
                    <a:p>
                      <a:r>
                        <a:rPr lang="en-US" sz="2000" b="1" dirty="0" smtClean="0"/>
                        <a:t>Total</a:t>
                      </a:r>
                      <a:r>
                        <a:rPr lang="en-US" sz="2000" b="1" baseline="0" dirty="0" smtClean="0"/>
                        <a:t> # of </a:t>
                      </a:r>
                      <a:r>
                        <a:rPr lang="en-US" sz="2000" b="1" dirty="0" smtClean="0"/>
                        <a:t>DRE Cases</a:t>
                      </a:r>
                      <a:endParaRPr lang="en-US" sz="2000" b="1" dirty="0"/>
                    </a:p>
                  </a:txBody>
                  <a:tcPr marL="96818" marR="96818"/>
                </a:tc>
                <a:tc>
                  <a:txBody>
                    <a:bodyPr/>
                    <a:lstStyle/>
                    <a:p>
                      <a:pPr algn="ctr"/>
                      <a:r>
                        <a:rPr lang="en-US" sz="2000" b="1" dirty="0" smtClean="0"/>
                        <a:t>1327</a:t>
                      </a:r>
                      <a:endParaRPr lang="en-US" sz="2000" b="1" dirty="0"/>
                    </a:p>
                  </a:txBody>
                  <a:tcPr marL="96818" marR="9681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t>1390 </a:t>
                      </a:r>
                      <a:endParaRPr lang="en-US" sz="2000" b="1" dirty="0"/>
                    </a:p>
                  </a:txBody>
                  <a:tcPr marL="96818" marR="96818"/>
                </a:tc>
              </a:tr>
              <a:tr h="589792">
                <a:tc>
                  <a:txBody>
                    <a:bodyPr/>
                    <a:lstStyle/>
                    <a:p>
                      <a:pPr algn="r">
                        <a:spcBef>
                          <a:spcPts val="0"/>
                        </a:spcBef>
                      </a:pPr>
                      <a:r>
                        <a:rPr lang="en-US" sz="2000" b="1" dirty="0" smtClean="0"/>
                        <a:t>WSP</a:t>
                      </a:r>
                      <a:endParaRPr lang="en-US" sz="2000" b="1" dirty="0"/>
                    </a:p>
                  </a:txBody>
                  <a:tcPr marL="96818" marR="96818"/>
                </a:tc>
                <a:tc>
                  <a:txBody>
                    <a:bodyPr/>
                    <a:lstStyle/>
                    <a:p>
                      <a:pPr algn="ctr">
                        <a:spcBef>
                          <a:spcPts val="0"/>
                        </a:spcBef>
                      </a:pPr>
                      <a:r>
                        <a:rPr lang="en-US" sz="2000" b="1" dirty="0" smtClean="0"/>
                        <a:t>601</a:t>
                      </a:r>
                      <a:endParaRPr lang="en-US" sz="2000" b="1" dirty="0"/>
                    </a:p>
                  </a:txBody>
                  <a:tcPr marL="96818" marR="96818"/>
                </a:tc>
                <a:tc>
                  <a:txBody>
                    <a:bodyPr/>
                    <a:lstStyle/>
                    <a:p>
                      <a:pPr algn="ctr">
                        <a:spcBef>
                          <a:spcPts val="0"/>
                        </a:spcBef>
                      </a:pPr>
                      <a:r>
                        <a:rPr lang="en-US" sz="2000" b="1" dirty="0" smtClean="0"/>
                        <a:t>594</a:t>
                      </a:r>
                      <a:endParaRPr lang="en-US" sz="2000" b="1" dirty="0"/>
                    </a:p>
                  </a:txBody>
                  <a:tcPr marL="96818" marR="96818"/>
                </a:tc>
              </a:tr>
              <a:tr h="589792">
                <a:tc>
                  <a:txBody>
                    <a:bodyPr/>
                    <a:lstStyle/>
                    <a:p>
                      <a:pPr algn="r">
                        <a:spcBef>
                          <a:spcPts val="0"/>
                        </a:spcBef>
                      </a:pPr>
                      <a:r>
                        <a:rPr lang="en-US" sz="2000" b="1" dirty="0" smtClean="0"/>
                        <a:t>Allied</a:t>
                      </a:r>
                      <a:endParaRPr lang="en-US" sz="2000" b="1" dirty="0"/>
                    </a:p>
                  </a:txBody>
                  <a:tcPr marL="96818" marR="96818"/>
                </a:tc>
                <a:tc>
                  <a:txBody>
                    <a:bodyPr/>
                    <a:lstStyle/>
                    <a:p>
                      <a:pPr algn="ctr">
                        <a:spcBef>
                          <a:spcPts val="0"/>
                        </a:spcBef>
                      </a:pPr>
                      <a:r>
                        <a:rPr lang="en-US" sz="2000" b="1" dirty="0" smtClean="0"/>
                        <a:t>591</a:t>
                      </a:r>
                      <a:endParaRPr lang="en-US" sz="2000" b="1" dirty="0"/>
                    </a:p>
                  </a:txBody>
                  <a:tcPr marL="96818" marR="96818"/>
                </a:tc>
                <a:tc>
                  <a:txBody>
                    <a:bodyPr/>
                    <a:lstStyle/>
                    <a:p>
                      <a:pPr algn="ctr">
                        <a:spcBef>
                          <a:spcPts val="0"/>
                        </a:spcBef>
                      </a:pPr>
                      <a:r>
                        <a:rPr lang="en-US" sz="2000" b="1" dirty="0" smtClean="0"/>
                        <a:t>571</a:t>
                      </a:r>
                      <a:endParaRPr lang="en-US" sz="2000" b="1" dirty="0"/>
                    </a:p>
                  </a:txBody>
                  <a:tcPr marL="96818" marR="96818"/>
                </a:tc>
              </a:tr>
              <a:tr h="589792">
                <a:tc>
                  <a:txBody>
                    <a:bodyPr/>
                    <a:lstStyle/>
                    <a:p>
                      <a:pPr algn="r">
                        <a:spcBef>
                          <a:spcPts val="0"/>
                        </a:spcBef>
                      </a:pPr>
                      <a:r>
                        <a:rPr lang="en-US" sz="2000" b="1" dirty="0" smtClean="0"/>
                        <a:t>DRE Certifications</a:t>
                      </a:r>
                      <a:endParaRPr lang="en-US" sz="2000" b="1" dirty="0"/>
                    </a:p>
                  </a:txBody>
                  <a:tcPr marL="96818" marR="96818"/>
                </a:tc>
                <a:tc>
                  <a:txBody>
                    <a:bodyPr/>
                    <a:lstStyle/>
                    <a:p>
                      <a:pPr algn="ctr">
                        <a:spcBef>
                          <a:spcPts val="0"/>
                        </a:spcBef>
                      </a:pPr>
                      <a:r>
                        <a:rPr lang="en-US" sz="2000" b="1" dirty="0" smtClean="0"/>
                        <a:t>135</a:t>
                      </a:r>
                      <a:endParaRPr lang="en-US" sz="2000" b="1" dirty="0"/>
                    </a:p>
                  </a:txBody>
                  <a:tcPr marL="96818" marR="96818"/>
                </a:tc>
                <a:tc>
                  <a:txBody>
                    <a:bodyPr/>
                    <a:lstStyle/>
                    <a:p>
                      <a:pPr algn="ctr">
                        <a:spcBef>
                          <a:spcPts val="0"/>
                        </a:spcBef>
                      </a:pPr>
                      <a:r>
                        <a:rPr lang="en-US" sz="2000" b="1" dirty="0" smtClean="0"/>
                        <a:t>225</a:t>
                      </a:r>
                      <a:endParaRPr lang="en-US" sz="2000" b="1" dirty="0"/>
                    </a:p>
                  </a:txBody>
                  <a:tcPr marL="96818" marR="96818"/>
                </a:tc>
              </a:tr>
              <a:tr h="669759">
                <a:tc>
                  <a:txBody>
                    <a:bodyPr/>
                    <a:lstStyle/>
                    <a:p>
                      <a:r>
                        <a:rPr lang="en-US" sz="2000" b="1" dirty="0" smtClean="0"/>
                        <a:t>% Males</a:t>
                      </a:r>
                      <a:endParaRPr lang="en-US" sz="2000" b="1" dirty="0"/>
                    </a:p>
                  </a:txBody>
                  <a:tcPr marL="96818" marR="96818"/>
                </a:tc>
                <a:tc>
                  <a:txBody>
                    <a:bodyPr/>
                    <a:lstStyle/>
                    <a:p>
                      <a:pPr algn="ctr"/>
                      <a:r>
                        <a:rPr lang="en-US" sz="2000" b="1" dirty="0" smtClean="0"/>
                        <a:t>70 %</a:t>
                      </a:r>
                      <a:endParaRPr lang="en-US" sz="2000" b="1" dirty="0"/>
                    </a:p>
                  </a:txBody>
                  <a:tcPr marL="96818" marR="96818"/>
                </a:tc>
                <a:tc>
                  <a:txBody>
                    <a:bodyPr/>
                    <a:lstStyle/>
                    <a:p>
                      <a:pPr algn="ctr"/>
                      <a:r>
                        <a:rPr lang="en-US" sz="2000" b="1" dirty="0" smtClean="0"/>
                        <a:t>70 %</a:t>
                      </a:r>
                      <a:endParaRPr lang="en-US" sz="2000" b="1" dirty="0"/>
                    </a:p>
                  </a:txBody>
                  <a:tcPr marL="96818" marR="96818"/>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solidFill>
                  <a:schemeClr val="tx1"/>
                </a:solidFill>
              </a:rPr>
              <a:t># Drugs found per DRE case</a:t>
            </a:r>
          </a:p>
        </p:txBody>
      </p:sp>
      <p:graphicFrame>
        <p:nvGraphicFramePr>
          <p:cNvPr id="8" name="Content Placeholder 3"/>
          <p:cNvGraphicFramePr>
            <a:graphicFrameLocks noGrp="1"/>
          </p:cNvGraphicFramePr>
          <p:nvPr>
            <p:ph sz="quarter" idx="1"/>
          </p:nvPr>
        </p:nvGraphicFramePr>
        <p:xfrm>
          <a:off x="762000" y="1447800"/>
          <a:ext cx="7467601" cy="4704592"/>
        </p:xfrm>
        <a:graphic>
          <a:graphicData uri="http://schemas.openxmlformats.org/drawingml/2006/table">
            <a:tbl>
              <a:tblPr firstRow="1" bandRow="1">
                <a:tableStyleId>{5C22544A-7EE6-4342-B048-85BDC9FD1C3A}</a:tableStyleId>
              </a:tblPr>
              <a:tblGrid>
                <a:gridCol w="2811332"/>
                <a:gridCol w="2196353"/>
                <a:gridCol w="2459916"/>
              </a:tblGrid>
              <a:tr h="589792">
                <a:tc>
                  <a:txBody>
                    <a:bodyPr/>
                    <a:lstStyle/>
                    <a:p>
                      <a:r>
                        <a:rPr lang="en-US" sz="2400" b="1" dirty="0" smtClean="0"/>
                        <a:t>Year</a:t>
                      </a:r>
                      <a:endParaRPr lang="en-US" sz="2400" b="1" dirty="0"/>
                    </a:p>
                  </a:txBody>
                  <a:tcPr marL="96818" marR="96818"/>
                </a:tc>
                <a:tc>
                  <a:txBody>
                    <a:bodyPr/>
                    <a:lstStyle/>
                    <a:p>
                      <a:pPr algn="ctr"/>
                      <a:r>
                        <a:rPr lang="en-US" sz="2400" b="1" dirty="0" smtClean="0"/>
                        <a:t>2008</a:t>
                      </a:r>
                      <a:endParaRPr lang="en-US" sz="2400" b="1" dirty="0"/>
                    </a:p>
                  </a:txBody>
                  <a:tcPr marL="96818" marR="96818"/>
                </a:tc>
                <a:tc>
                  <a:txBody>
                    <a:bodyPr/>
                    <a:lstStyle/>
                    <a:p>
                      <a:pPr algn="ctr"/>
                      <a:r>
                        <a:rPr lang="en-US" sz="2400" b="1" dirty="0" smtClean="0"/>
                        <a:t>2009</a:t>
                      </a:r>
                      <a:endParaRPr lang="en-US" sz="2400" b="1" dirty="0"/>
                    </a:p>
                  </a:txBody>
                  <a:tcPr marL="96818" marR="96818"/>
                </a:tc>
              </a:tr>
              <a:tr h="457200">
                <a:tc>
                  <a:txBody>
                    <a:bodyPr/>
                    <a:lstStyle/>
                    <a:p>
                      <a:pPr algn="ctr"/>
                      <a:r>
                        <a:rPr lang="en-US" sz="2000" b="1" dirty="0" smtClean="0"/>
                        <a:t>No drugs detected</a:t>
                      </a:r>
                      <a:endParaRPr lang="en-US" sz="2000" b="1" dirty="0"/>
                    </a:p>
                  </a:txBody>
                  <a:tcPr marL="96818" marR="96818"/>
                </a:tc>
                <a:tc>
                  <a:txBody>
                    <a:bodyPr/>
                    <a:lstStyle/>
                    <a:p>
                      <a:pPr algn="ctr"/>
                      <a:r>
                        <a:rPr lang="en-US" sz="2000" b="1" dirty="0" smtClean="0"/>
                        <a:t>93 </a:t>
                      </a:r>
                      <a:r>
                        <a:rPr lang="en-US" sz="1800" b="1" dirty="0" smtClean="0">
                          <a:solidFill>
                            <a:schemeClr val="tx1">
                              <a:lumMod val="75000"/>
                              <a:lumOff val="25000"/>
                            </a:schemeClr>
                          </a:solidFill>
                        </a:rPr>
                        <a:t>(8 %)</a:t>
                      </a:r>
                      <a:endParaRPr lang="en-US" sz="2000" b="1" dirty="0">
                        <a:solidFill>
                          <a:schemeClr val="tx1">
                            <a:lumMod val="75000"/>
                            <a:lumOff val="25000"/>
                          </a:schemeClr>
                        </a:solidFill>
                      </a:endParaRPr>
                    </a:p>
                  </a:txBody>
                  <a:tcPr marL="96818" marR="9681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t>87 </a:t>
                      </a:r>
                      <a:r>
                        <a:rPr lang="en-US" sz="1800" b="1" dirty="0" smtClean="0">
                          <a:solidFill>
                            <a:schemeClr val="tx1">
                              <a:lumMod val="75000"/>
                              <a:lumOff val="25000"/>
                            </a:schemeClr>
                          </a:solidFill>
                        </a:rPr>
                        <a:t>(7 %)</a:t>
                      </a:r>
                      <a:endParaRPr lang="en-US" sz="2000" b="1" dirty="0"/>
                    </a:p>
                  </a:txBody>
                  <a:tcPr marL="96818" marR="96818"/>
                </a:tc>
              </a:tr>
              <a:tr h="457200">
                <a:tc>
                  <a:txBody>
                    <a:bodyPr/>
                    <a:lstStyle/>
                    <a:p>
                      <a:pPr algn="ctr">
                        <a:spcBef>
                          <a:spcPts val="0"/>
                        </a:spcBef>
                      </a:pPr>
                      <a:r>
                        <a:rPr lang="en-US" sz="2000" b="1" dirty="0" smtClean="0"/>
                        <a:t>1 drug</a:t>
                      </a:r>
                      <a:endParaRPr lang="en-US" sz="2000" b="1" dirty="0"/>
                    </a:p>
                  </a:txBody>
                  <a:tcPr marL="96818" marR="96818"/>
                </a:tc>
                <a:tc>
                  <a:txBody>
                    <a:bodyPr/>
                    <a:lstStyle/>
                    <a:p>
                      <a:pPr algn="ctr">
                        <a:spcBef>
                          <a:spcPts val="0"/>
                        </a:spcBef>
                      </a:pPr>
                      <a:r>
                        <a:rPr lang="en-US" sz="2000" b="1" dirty="0" smtClean="0"/>
                        <a:t>442 </a:t>
                      </a:r>
                      <a:r>
                        <a:rPr lang="en-US" sz="1800" b="1" dirty="0" smtClean="0">
                          <a:solidFill>
                            <a:schemeClr val="tx1">
                              <a:lumMod val="75000"/>
                              <a:lumOff val="25000"/>
                            </a:schemeClr>
                          </a:solidFill>
                        </a:rPr>
                        <a:t>(37 %)</a:t>
                      </a:r>
                      <a:endParaRPr lang="en-US" sz="2000" b="1" dirty="0"/>
                    </a:p>
                  </a:txBody>
                  <a:tcPr marL="96818" marR="96818"/>
                </a:tc>
                <a:tc>
                  <a:txBody>
                    <a:bodyPr/>
                    <a:lstStyle/>
                    <a:p>
                      <a:pPr algn="ctr">
                        <a:spcBef>
                          <a:spcPts val="0"/>
                        </a:spcBef>
                      </a:pPr>
                      <a:r>
                        <a:rPr lang="en-US" sz="2000" b="1" dirty="0" smtClean="0"/>
                        <a:t>470 </a:t>
                      </a:r>
                      <a:r>
                        <a:rPr lang="en-US" sz="1800" b="1" dirty="0" smtClean="0">
                          <a:solidFill>
                            <a:schemeClr val="tx1">
                              <a:lumMod val="75000"/>
                              <a:lumOff val="25000"/>
                            </a:schemeClr>
                          </a:solidFill>
                        </a:rPr>
                        <a:t>(40 %)</a:t>
                      </a:r>
                      <a:endParaRPr lang="en-US" sz="2000" b="1" dirty="0"/>
                    </a:p>
                  </a:txBody>
                  <a:tcPr marL="96818" marR="96818"/>
                </a:tc>
              </a:tr>
              <a:tr h="457200">
                <a:tc>
                  <a:txBody>
                    <a:bodyPr/>
                    <a:lstStyle/>
                    <a:p>
                      <a:pPr algn="ctr">
                        <a:spcBef>
                          <a:spcPts val="0"/>
                        </a:spcBef>
                      </a:pPr>
                      <a:r>
                        <a:rPr lang="en-US" sz="2000" b="1" dirty="0" smtClean="0"/>
                        <a:t>2 drugs</a:t>
                      </a:r>
                      <a:endParaRPr lang="en-US" sz="2000" b="1" dirty="0"/>
                    </a:p>
                  </a:txBody>
                  <a:tcPr marL="96818" marR="96818"/>
                </a:tc>
                <a:tc>
                  <a:txBody>
                    <a:bodyPr/>
                    <a:lstStyle/>
                    <a:p>
                      <a:pPr algn="ctr">
                        <a:spcBef>
                          <a:spcPts val="0"/>
                        </a:spcBef>
                      </a:pPr>
                      <a:r>
                        <a:rPr lang="en-US" sz="2000" b="1" dirty="0" smtClean="0"/>
                        <a:t>249 </a:t>
                      </a:r>
                      <a:r>
                        <a:rPr lang="en-US" sz="1800" b="1" dirty="0" smtClean="0">
                          <a:solidFill>
                            <a:schemeClr val="tx1">
                              <a:lumMod val="75000"/>
                              <a:lumOff val="25000"/>
                            </a:schemeClr>
                          </a:solidFill>
                        </a:rPr>
                        <a:t>(21 %)</a:t>
                      </a:r>
                      <a:endParaRPr lang="en-US" sz="2000" b="1" dirty="0"/>
                    </a:p>
                  </a:txBody>
                  <a:tcPr marL="96818" marR="96818"/>
                </a:tc>
                <a:tc>
                  <a:txBody>
                    <a:bodyPr/>
                    <a:lstStyle/>
                    <a:p>
                      <a:pPr algn="ctr">
                        <a:spcBef>
                          <a:spcPts val="0"/>
                        </a:spcBef>
                      </a:pPr>
                      <a:r>
                        <a:rPr lang="en-US" sz="2000" b="1" dirty="0" smtClean="0"/>
                        <a:t>256 </a:t>
                      </a:r>
                      <a:r>
                        <a:rPr lang="en-US" sz="1800" b="1" dirty="0" smtClean="0">
                          <a:solidFill>
                            <a:schemeClr val="tx1">
                              <a:lumMod val="75000"/>
                              <a:lumOff val="25000"/>
                            </a:schemeClr>
                          </a:solidFill>
                        </a:rPr>
                        <a:t>(22 %)</a:t>
                      </a:r>
                      <a:endParaRPr lang="en-US" sz="2000" b="1" dirty="0"/>
                    </a:p>
                  </a:txBody>
                  <a:tcPr marL="96818" marR="96818"/>
                </a:tc>
              </a:tr>
              <a:tr h="457200">
                <a:tc>
                  <a:txBody>
                    <a:bodyPr/>
                    <a:lstStyle/>
                    <a:p>
                      <a:pPr algn="ctr">
                        <a:spcBef>
                          <a:spcPts val="0"/>
                        </a:spcBef>
                      </a:pPr>
                      <a:r>
                        <a:rPr lang="en-US" sz="2000" b="1" dirty="0" smtClean="0"/>
                        <a:t>3 drugs</a:t>
                      </a:r>
                      <a:endParaRPr lang="en-US" sz="2000" b="1" dirty="0"/>
                    </a:p>
                  </a:txBody>
                  <a:tcPr marL="96818" marR="96818"/>
                </a:tc>
                <a:tc>
                  <a:txBody>
                    <a:bodyPr/>
                    <a:lstStyle/>
                    <a:p>
                      <a:pPr algn="ctr">
                        <a:spcBef>
                          <a:spcPts val="0"/>
                        </a:spcBef>
                      </a:pPr>
                      <a:r>
                        <a:rPr lang="en-US" sz="2000" b="1" dirty="0" smtClean="0"/>
                        <a:t>200 </a:t>
                      </a:r>
                      <a:r>
                        <a:rPr lang="en-US" sz="1800" b="1" dirty="0" smtClean="0">
                          <a:solidFill>
                            <a:schemeClr val="tx1">
                              <a:lumMod val="75000"/>
                              <a:lumOff val="25000"/>
                            </a:schemeClr>
                          </a:solidFill>
                        </a:rPr>
                        <a:t>(17 %)</a:t>
                      </a:r>
                      <a:endParaRPr lang="en-US" sz="2000" b="1" dirty="0"/>
                    </a:p>
                  </a:txBody>
                  <a:tcPr marL="96818" marR="96818"/>
                </a:tc>
                <a:tc>
                  <a:txBody>
                    <a:bodyPr/>
                    <a:lstStyle/>
                    <a:p>
                      <a:pPr algn="ctr">
                        <a:spcBef>
                          <a:spcPts val="0"/>
                        </a:spcBef>
                      </a:pPr>
                      <a:r>
                        <a:rPr lang="en-US" sz="2000" b="1" dirty="0" smtClean="0"/>
                        <a:t>180 </a:t>
                      </a:r>
                      <a:r>
                        <a:rPr lang="en-US" sz="1800" b="1" dirty="0" smtClean="0">
                          <a:solidFill>
                            <a:schemeClr val="tx1">
                              <a:lumMod val="75000"/>
                              <a:lumOff val="25000"/>
                            </a:schemeClr>
                          </a:solidFill>
                        </a:rPr>
                        <a:t>(15 %)</a:t>
                      </a:r>
                      <a:endParaRPr lang="en-US" sz="2000" b="1" dirty="0"/>
                    </a:p>
                  </a:txBody>
                  <a:tcPr marL="96818" marR="96818"/>
                </a:tc>
              </a:tr>
              <a:tr h="457200">
                <a:tc>
                  <a:txBody>
                    <a:bodyPr/>
                    <a:lstStyle/>
                    <a:p>
                      <a:pPr algn="ctr"/>
                      <a:r>
                        <a:rPr lang="en-US" sz="2000" b="1" dirty="0" smtClean="0"/>
                        <a:t>4 drugs</a:t>
                      </a:r>
                      <a:endParaRPr lang="en-US" sz="2000" b="1" dirty="0"/>
                    </a:p>
                  </a:txBody>
                  <a:tcPr marL="96818" marR="96818"/>
                </a:tc>
                <a:tc>
                  <a:txBody>
                    <a:bodyPr/>
                    <a:lstStyle/>
                    <a:p>
                      <a:pPr algn="ctr"/>
                      <a:r>
                        <a:rPr lang="en-US" sz="2000" b="1" dirty="0" smtClean="0"/>
                        <a:t>117 </a:t>
                      </a:r>
                      <a:r>
                        <a:rPr lang="en-US" sz="1800" b="1" dirty="0" smtClean="0">
                          <a:solidFill>
                            <a:schemeClr val="tx1">
                              <a:lumMod val="75000"/>
                              <a:lumOff val="25000"/>
                            </a:schemeClr>
                          </a:solidFill>
                        </a:rPr>
                        <a:t>(10 %)</a:t>
                      </a:r>
                      <a:endParaRPr lang="en-US" sz="2000" b="1" dirty="0"/>
                    </a:p>
                  </a:txBody>
                  <a:tcPr marL="96818" marR="96818"/>
                </a:tc>
                <a:tc>
                  <a:txBody>
                    <a:bodyPr/>
                    <a:lstStyle/>
                    <a:p>
                      <a:pPr algn="ctr"/>
                      <a:r>
                        <a:rPr lang="en-US" sz="2000" b="1" dirty="0" smtClean="0"/>
                        <a:t>100 </a:t>
                      </a:r>
                      <a:r>
                        <a:rPr lang="en-US" sz="1800" b="1" dirty="0" smtClean="0">
                          <a:solidFill>
                            <a:schemeClr val="tx1">
                              <a:lumMod val="75000"/>
                              <a:lumOff val="25000"/>
                            </a:schemeClr>
                          </a:solidFill>
                        </a:rPr>
                        <a:t>(9 %)</a:t>
                      </a:r>
                      <a:endParaRPr lang="en-US" sz="2000" b="1" dirty="0"/>
                    </a:p>
                  </a:txBody>
                  <a:tcPr marL="96818" marR="96818"/>
                </a:tc>
              </a:tr>
              <a:tr h="457200">
                <a:tc>
                  <a:txBody>
                    <a:bodyPr/>
                    <a:lstStyle/>
                    <a:p>
                      <a:pPr algn="ctr"/>
                      <a:r>
                        <a:rPr lang="en-US" sz="2000" b="1" dirty="0" smtClean="0"/>
                        <a:t>5 drugs</a:t>
                      </a:r>
                      <a:endParaRPr lang="en-US" sz="2000" b="1" dirty="0"/>
                    </a:p>
                  </a:txBody>
                  <a:tcPr marL="96818" marR="96818"/>
                </a:tc>
                <a:tc>
                  <a:txBody>
                    <a:bodyPr/>
                    <a:lstStyle/>
                    <a:p>
                      <a:pPr algn="ctr"/>
                      <a:r>
                        <a:rPr lang="en-US" sz="2000" b="1" dirty="0" smtClean="0"/>
                        <a:t>51 </a:t>
                      </a:r>
                      <a:r>
                        <a:rPr lang="en-US" sz="1800" b="1" dirty="0" smtClean="0">
                          <a:solidFill>
                            <a:schemeClr val="tx1">
                              <a:lumMod val="75000"/>
                              <a:lumOff val="25000"/>
                            </a:schemeClr>
                          </a:solidFill>
                        </a:rPr>
                        <a:t>(4 %)</a:t>
                      </a:r>
                      <a:endParaRPr lang="en-US" sz="2000" b="1" dirty="0"/>
                    </a:p>
                  </a:txBody>
                  <a:tcPr marL="96818" marR="96818"/>
                </a:tc>
                <a:tc>
                  <a:txBody>
                    <a:bodyPr/>
                    <a:lstStyle/>
                    <a:p>
                      <a:pPr algn="ctr"/>
                      <a:r>
                        <a:rPr lang="en-US" sz="2000" b="1" dirty="0" smtClean="0"/>
                        <a:t>47 </a:t>
                      </a:r>
                      <a:r>
                        <a:rPr lang="en-US" sz="1800" b="1" dirty="0" smtClean="0">
                          <a:solidFill>
                            <a:schemeClr val="tx1">
                              <a:lumMod val="75000"/>
                              <a:lumOff val="25000"/>
                            </a:schemeClr>
                          </a:solidFill>
                        </a:rPr>
                        <a:t>(4 %)</a:t>
                      </a:r>
                      <a:endParaRPr lang="en-US" sz="2000" b="1" dirty="0"/>
                    </a:p>
                  </a:txBody>
                  <a:tcPr marL="96818" marR="96818"/>
                </a:tc>
              </a:tr>
              <a:tr h="457200">
                <a:tc>
                  <a:txBody>
                    <a:bodyPr/>
                    <a:lstStyle/>
                    <a:p>
                      <a:pPr algn="ctr"/>
                      <a:r>
                        <a:rPr lang="en-US" sz="2000" b="1" dirty="0" smtClean="0"/>
                        <a:t>6 drugs</a:t>
                      </a:r>
                      <a:endParaRPr lang="en-US" sz="2000" b="1" dirty="0"/>
                    </a:p>
                  </a:txBody>
                  <a:tcPr marL="96818" marR="96818"/>
                </a:tc>
                <a:tc>
                  <a:txBody>
                    <a:bodyPr/>
                    <a:lstStyle/>
                    <a:p>
                      <a:pPr algn="ctr"/>
                      <a:r>
                        <a:rPr lang="en-US" sz="2000" b="1" dirty="0" smtClean="0"/>
                        <a:t>30 </a:t>
                      </a:r>
                      <a:r>
                        <a:rPr lang="en-US" sz="1800" b="1" dirty="0" smtClean="0">
                          <a:solidFill>
                            <a:schemeClr val="tx1">
                              <a:lumMod val="75000"/>
                              <a:lumOff val="25000"/>
                            </a:schemeClr>
                          </a:solidFill>
                        </a:rPr>
                        <a:t>(2.5 %)</a:t>
                      </a:r>
                      <a:endParaRPr lang="en-US" sz="2000" b="1" dirty="0"/>
                    </a:p>
                  </a:txBody>
                  <a:tcPr marL="96818" marR="96818"/>
                </a:tc>
                <a:tc>
                  <a:txBody>
                    <a:bodyPr/>
                    <a:lstStyle/>
                    <a:p>
                      <a:pPr algn="ctr"/>
                      <a:r>
                        <a:rPr lang="en-US" sz="2000" b="1" dirty="0" smtClean="0"/>
                        <a:t>20 </a:t>
                      </a:r>
                      <a:r>
                        <a:rPr lang="en-US" sz="1800" b="1" dirty="0" smtClean="0">
                          <a:solidFill>
                            <a:schemeClr val="tx1">
                              <a:lumMod val="75000"/>
                              <a:lumOff val="25000"/>
                            </a:schemeClr>
                          </a:solidFill>
                        </a:rPr>
                        <a:t>(2 %)</a:t>
                      </a:r>
                      <a:endParaRPr lang="en-US" sz="2000" b="1" dirty="0"/>
                    </a:p>
                  </a:txBody>
                  <a:tcPr marL="96818" marR="96818"/>
                </a:tc>
              </a:tr>
              <a:tr h="457200">
                <a:tc>
                  <a:txBody>
                    <a:bodyPr/>
                    <a:lstStyle/>
                    <a:p>
                      <a:pPr algn="ctr"/>
                      <a:r>
                        <a:rPr lang="en-US" sz="2000" b="1" dirty="0" smtClean="0"/>
                        <a:t>7 drugs</a:t>
                      </a:r>
                      <a:endParaRPr lang="en-US" sz="2000" b="1" dirty="0"/>
                    </a:p>
                  </a:txBody>
                  <a:tcPr marL="96818" marR="96818"/>
                </a:tc>
                <a:tc>
                  <a:txBody>
                    <a:bodyPr/>
                    <a:lstStyle/>
                    <a:p>
                      <a:pPr algn="ctr"/>
                      <a:r>
                        <a:rPr lang="en-US" sz="2000" b="1" dirty="0" smtClean="0"/>
                        <a:t>6 </a:t>
                      </a:r>
                      <a:r>
                        <a:rPr lang="en-US" sz="1800" b="1" dirty="0" smtClean="0">
                          <a:solidFill>
                            <a:schemeClr val="tx1">
                              <a:lumMod val="75000"/>
                              <a:lumOff val="25000"/>
                            </a:schemeClr>
                          </a:solidFill>
                        </a:rPr>
                        <a:t>(&lt;1 %)</a:t>
                      </a:r>
                      <a:endParaRPr lang="en-US" sz="2000" b="1" dirty="0"/>
                    </a:p>
                  </a:txBody>
                  <a:tcPr marL="96818" marR="96818"/>
                </a:tc>
                <a:tc>
                  <a:txBody>
                    <a:bodyPr/>
                    <a:lstStyle/>
                    <a:p>
                      <a:pPr algn="ctr"/>
                      <a:r>
                        <a:rPr lang="en-US" sz="2000" b="1" dirty="0" smtClean="0"/>
                        <a:t>5 </a:t>
                      </a:r>
                      <a:r>
                        <a:rPr lang="en-US" sz="1800" b="1" dirty="0" smtClean="0">
                          <a:solidFill>
                            <a:schemeClr val="tx1">
                              <a:lumMod val="75000"/>
                              <a:lumOff val="25000"/>
                            </a:schemeClr>
                          </a:solidFill>
                        </a:rPr>
                        <a:t>(&lt;1 %)</a:t>
                      </a:r>
                      <a:endParaRPr lang="en-US" sz="2000" b="1" dirty="0"/>
                    </a:p>
                  </a:txBody>
                  <a:tcPr marL="96818" marR="96818"/>
                </a:tc>
              </a:tr>
              <a:tr h="457200">
                <a:tc>
                  <a:txBody>
                    <a:bodyPr/>
                    <a:lstStyle/>
                    <a:p>
                      <a:pPr algn="ctr"/>
                      <a:r>
                        <a:rPr lang="en-US" sz="2000" b="1" dirty="0" smtClean="0"/>
                        <a:t>8 drugs</a:t>
                      </a:r>
                      <a:endParaRPr lang="en-US" sz="2000" b="1" dirty="0"/>
                    </a:p>
                  </a:txBody>
                  <a:tcPr marL="96818" marR="96818"/>
                </a:tc>
                <a:tc>
                  <a:txBody>
                    <a:bodyPr/>
                    <a:lstStyle/>
                    <a:p>
                      <a:pPr algn="ctr"/>
                      <a:r>
                        <a:rPr lang="en-US" sz="2000" b="1" dirty="0" smtClean="0"/>
                        <a:t>4 </a:t>
                      </a:r>
                      <a:r>
                        <a:rPr lang="en-US" sz="1800" b="1" dirty="0" smtClean="0">
                          <a:solidFill>
                            <a:schemeClr val="tx1">
                              <a:lumMod val="75000"/>
                              <a:lumOff val="25000"/>
                            </a:schemeClr>
                          </a:solidFill>
                        </a:rPr>
                        <a:t>(&lt;1 %)</a:t>
                      </a:r>
                      <a:endParaRPr lang="en-US" sz="2000" b="1" dirty="0"/>
                    </a:p>
                  </a:txBody>
                  <a:tcPr marL="96818" marR="96818"/>
                </a:tc>
                <a:tc>
                  <a:txBody>
                    <a:bodyPr/>
                    <a:lstStyle/>
                    <a:p>
                      <a:pPr algn="ctr"/>
                      <a:r>
                        <a:rPr lang="en-US" sz="2000" b="1" dirty="0" smtClean="0"/>
                        <a:t>0</a:t>
                      </a:r>
                      <a:endParaRPr lang="en-US" sz="2000" b="1" dirty="0"/>
                    </a:p>
                  </a:txBody>
                  <a:tcPr marL="96818" marR="96818"/>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solidFill>
                  <a:schemeClr val="tx1"/>
                </a:solidFill>
              </a:rPr>
              <a:t>Most frequent drugs – top 10</a:t>
            </a:r>
          </a:p>
        </p:txBody>
      </p:sp>
      <p:graphicFrame>
        <p:nvGraphicFramePr>
          <p:cNvPr id="8" name="Content Placeholder 3"/>
          <p:cNvGraphicFramePr>
            <a:graphicFrameLocks noGrp="1"/>
          </p:cNvGraphicFramePr>
          <p:nvPr>
            <p:ph sz="quarter" idx="1"/>
          </p:nvPr>
        </p:nvGraphicFramePr>
        <p:xfrm>
          <a:off x="457200" y="1295400"/>
          <a:ext cx="8077199" cy="4725310"/>
        </p:xfrm>
        <a:graphic>
          <a:graphicData uri="http://schemas.openxmlformats.org/drawingml/2006/table">
            <a:tbl>
              <a:tblPr firstRow="1" bandRow="1">
                <a:tableStyleId>{5C22544A-7EE6-4342-B048-85BDC9FD1C3A}</a:tableStyleId>
              </a:tblPr>
              <a:tblGrid>
                <a:gridCol w="762000"/>
                <a:gridCol w="1981200"/>
                <a:gridCol w="1524000"/>
                <a:gridCol w="2214874"/>
                <a:gridCol w="1595125"/>
              </a:tblGrid>
              <a:tr h="443124">
                <a:tc>
                  <a:txBody>
                    <a:bodyPr/>
                    <a:lstStyle/>
                    <a:p>
                      <a:r>
                        <a:rPr lang="en-US" sz="2000" b="1" dirty="0" smtClean="0"/>
                        <a:t>Freq</a:t>
                      </a:r>
                      <a:endParaRPr lang="en-US" sz="2400" b="1" dirty="0"/>
                    </a:p>
                  </a:txBody>
                  <a:tcPr marL="96818" marR="96818"/>
                </a:tc>
                <a:tc>
                  <a:txBody>
                    <a:bodyPr/>
                    <a:lstStyle/>
                    <a:p>
                      <a:r>
                        <a:rPr lang="en-US" sz="2400" b="1" dirty="0" smtClean="0"/>
                        <a:t>2009</a:t>
                      </a:r>
                      <a:endParaRPr lang="en-US" sz="2400" b="1" dirty="0"/>
                    </a:p>
                  </a:txBody>
                  <a:tcPr marL="96818" marR="96818"/>
                </a:tc>
                <a:tc>
                  <a:txBody>
                    <a:bodyPr/>
                    <a:lstStyle/>
                    <a:p>
                      <a:pPr algn="ctr"/>
                      <a:r>
                        <a:rPr lang="en-US" sz="2400" b="1" dirty="0" smtClean="0"/>
                        <a:t># cases</a:t>
                      </a:r>
                      <a:endParaRPr lang="en-US" sz="2400" b="1" dirty="0"/>
                    </a:p>
                  </a:txBody>
                  <a:tcPr marL="96818" marR="96818"/>
                </a:tc>
                <a:tc>
                  <a:txBody>
                    <a:bodyPr/>
                    <a:lstStyle/>
                    <a:p>
                      <a:pPr algn="ctr"/>
                      <a:r>
                        <a:rPr lang="en-US" sz="2400" b="1" dirty="0" smtClean="0"/>
                        <a:t>2008</a:t>
                      </a:r>
                      <a:endParaRPr lang="en-US" sz="2400" b="1" dirty="0"/>
                    </a:p>
                  </a:txBody>
                  <a:tcPr marL="96818" marR="96818"/>
                </a:tc>
                <a:tc>
                  <a:txBody>
                    <a:bodyPr/>
                    <a:lstStyle/>
                    <a:p>
                      <a:pPr algn="ctr"/>
                      <a:r>
                        <a:rPr lang="en-US" sz="2400" b="1" dirty="0" smtClean="0"/>
                        <a:t># cases</a:t>
                      </a:r>
                      <a:endParaRPr lang="en-US" sz="2400" b="1" dirty="0"/>
                    </a:p>
                  </a:txBody>
                  <a:tcPr marL="96818" marR="96818"/>
                </a:tc>
              </a:tr>
              <a:tr h="399714">
                <a:tc>
                  <a:txBody>
                    <a:bodyPr/>
                    <a:lstStyle/>
                    <a:p>
                      <a:r>
                        <a:rPr lang="en-US" sz="2000" b="1" dirty="0" smtClean="0">
                          <a:solidFill>
                            <a:srgbClr val="FF0000"/>
                          </a:solidFill>
                        </a:rPr>
                        <a:t>1</a:t>
                      </a:r>
                      <a:endParaRPr lang="en-US" sz="2000" b="1" dirty="0">
                        <a:solidFill>
                          <a:srgbClr val="FF0000"/>
                        </a:solidFill>
                      </a:endParaRPr>
                    </a:p>
                  </a:txBody>
                  <a:tcPr marL="96818" marR="96818"/>
                </a:tc>
                <a:tc>
                  <a:txBody>
                    <a:bodyPr/>
                    <a:lstStyle/>
                    <a:p>
                      <a:r>
                        <a:rPr lang="en-US" sz="2000" b="1" dirty="0" smtClean="0">
                          <a:solidFill>
                            <a:srgbClr val="FF0000"/>
                          </a:solidFill>
                        </a:rPr>
                        <a:t>THC</a:t>
                      </a:r>
                      <a:endParaRPr lang="en-US" sz="2000" b="1" dirty="0">
                        <a:solidFill>
                          <a:srgbClr val="FF0000"/>
                        </a:solidFill>
                      </a:endParaRPr>
                    </a:p>
                  </a:txBody>
                  <a:tcPr marL="96818" marR="96818"/>
                </a:tc>
                <a:tc>
                  <a:txBody>
                    <a:bodyPr/>
                    <a:lstStyle/>
                    <a:p>
                      <a:pPr algn="ctr"/>
                      <a:r>
                        <a:rPr lang="en-US" sz="2000" b="1" dirty="0" smtClean="0">
                          <a:solidFill>
                            <a:srgbClr val="FF0000"/>
                          </a:solidFill>
                        </a:rPr>
                        <a:t>331 </a:t>
                      </a:r>
                      <a:r>
                        <a:rPr lang="en-US" sz="1800" b="1" dirty="0" smtClean="0">
                          <a:solidFill>
                            <a:srgbClr val="FF0000"/>
                          </a:solidFill>
                        </a:rPr>
                        <a:t>(28%)</a:t>
                      </a:r>
                      <a:endParaRPr lang="en-US" sz="2000" b="1" dirty="0">
                        <a:solidFill>
                          <a:srgbClr val="FF0000"/>
                        </a:solidFill>
                      </a:endParaRPr>
                    </a:p>
                  </a:txBody>
                  <a:tcPr marL="96818" marR="96818"/>
                </a:tc>
                <a:tc>
                  <a:txBody>
                    <a:bodyPr/>
                    <a:lstStyle/>
                    <a:p>
                      <a:pPr algn="ctr"/>
                      <a:r>
                        <a:rPr lang="en-US" sz="2000" b="1" dirty="0" smtClean="0">
                          <a:solidFill>
                            <a:srgbClr val="FF0000"/>
                          </a:solidFill>
                        </a:rPr>
                        <a:t>THC</a:t>
                      </a:r>
                      <a:endParaRPr lang="en-US" sz="2000" b="1" dirty="0">
                        <a:solidFill>
                          <a:srgbClr val="FF0000"/>
                        </a:solidFill>
                      </a:endParaRPr>
                    </a:p>
                  </a:txBody>
                  <a:tcPr marL="96818" marR="96818"/>
                </a:tc>
                <a:tc>
                  <a:txBody>
                    <a:bodyPr/>
                    <a:lstStyle/>
                    <a:p>
                      <a:pPr algn="ctr"/>
                      <a:r>
                        <a:rPr lang="en-US" sz="2000" b="1" dirty="0" smtClean="0">
                          <a:solidFill>
                            <a:srgbClr val="FF0000"/>
                          </a:solidFill>
                        </a:rPr>
                        <a:t>339 </a:t>
                      </a:r>
                      <a:r>
                        <a:rPr lang="en-US" sz="1800" b="1" dirty="0" smtClean="0">
                          <a:solidFill>
                            <a:srgbClr val="FF0000"/>
                          </a:solidFill>
                        </a:rPr>
                        <a:t>(28%)</a:t>
                      </a:r>
                      <a:endParaRPr lang="en-US" sz="2000" b="1" dirty="0">
                        <a:solidFill>
                          <a:srgbClr val="FF0000"/>
                        </a:solidFill>
                      </a:endParaRPr>
                    </a:p>
                  </a:txBody>
                  <a:tcPr marL="96818" marR="96818"/>
                </a:tc>
              </a:tr>
              <a:tr h="399714">
                <a:tc>
                  <a:txBody>
                    <a:bodyPr/>
                    <a:lstStyle/>
                    <a:p>
                      <a:pPr algn="l">
                        <a:spcBef>
                          <a:spcPts val="0"/>
                        </a:spcBef>
                      </a:pPr>
                      <a:r>
                        <a:rPr lang="en-US" sz="2000" b="1" dirty="0" smtClean="0">
                          <a:solidFill>
                            <a:srgbClr val="FF0000"/>
                          </a:solidFill>
                        </a:rPr>
                        <a:t>2</a:t>
                      </a:r>
                      <a:endParaRPr lang="en-US" sz="2000" b="1" dirty="0">
                        <a:solidFill>
                          <a:srgbClr val="FF0000"/>
                        </a:solidFill>
                      </a:endParaRPr>
                    </a:p>
                  </a:txBody>
                  <a:tcPr marL="96818" marR="96818"/>
                </a:tc>
                <a:tc>
                  <a:txBody>
                    <a:bodyPr/>
                    <a:lstStyle/>
                    <a:p>
                      <a:pPr algn="l">
                        <a:spcBef>
                          <a:spcPts val="0"/>
                        </a:spcBef>
                      </a:pPr>
                      <a:r>
                        <a:rPr lang="en-US" sz="2000" b="1" dirty="0" err="1" smtClean="0">
                          <a:solidFill>
                            <a:srgbClr val="FF0000"/>
                          </a:solidFill>
                        </a:rPr>
                        <a:t>Methamphet</a:t>
                      </a:r>
                      <a:r>
                        <a:rPr lang="en-US" sz="2000" b="1" dirty="0" smtClean="0">
                          <a:solidFill>
                            <a:srgbClr val="FF0000"/>
                          </a:solidFill>
                        </a:rPr>
                        <a:t>.</a:t>
                      </a:r>
                      <a:endParaRPr lang="en-US" sz="2000" b="1" dirty="0">
                        <a:solidFill>
                          <a:srgbClr val="FF0000"/>
                        </a:solidFill>
                      </a:endParaRPr>
                    </a:p>
                  </a:txBody>
                  <a:tcPr marL="96818" marR="96818"/>
                </a:tc>
                <a:tc>
                  <a:txBody>
                    <a:bodyPr/>
                    <a:lstStyle/>
                    <a:p>
                      <a:pPr algn="ctr"/>
                      <a:r>
                        <a:rPr lang="en-US" sz="2000" b="1" dirty="0" smtClean="0">
                          <a:solidFill>
                            <a:srgbClr val="FF0000"/>
                          </a:solidFill>
                        </a:rPr>
                        <a:t>173 </a:t>
                      </a:r>
                      <a:r>
                        <a:rPr lang="en-US" sz="1800" b="1" dirty="0" smtClean="0">
                          <a:solidFill>
                            <a:srgbClr val="FF0000"/>
                          </a:solidFill>
                        </a:rPr>
                        <a:t>(15%)</a:t>
                      </a:r>
                      <a:endParaRPr lang="en-US" sz="2000" b="1" dirty="0">
                        <a:solidFill>
                          <a:srgbClr val="FF0000"/>
                        </a:solidFill>
                      </a:endParaRPr>
                    </a:p>
                  </a:txBody>
                  <a:tcPr marL="96818" marR="96818"/>
                </a:tc>
                <a:tc>
                  <a:txBody>
                    <a:bodyPr/>
                    <a:lstStyle/>
                    <a:p>
                      <a:pPr algn="ctr"/>
                      <a:r>
                        <a:rPr lang="en-US" sz="2000" b="1" dirty="0" err="1" smtClean="0">
                          <a:solidFill>
                            <a:srgbClr val="FF0000"/>
                          </a:solidFill>
                        </a:rPr>
                        <a:t>Methamphet</a:t>
                      </a:r>
                      <a:r>
                        <a:rPr lang="en-US" sz="2000" b="1" dirty="0" smtClean="0">
                          <a:solidFill>
                            <a:srgbClr val="FF0000"/>
                          </a:solidFill>
                        </a:rPr>
                        <a:t>.</a:t>
                      </a:r>
                      <a:endParaRPr lang="en-US" sz="2000" b="1" dirty="0">
                        <a:solidFill>
                          <a:srgbClr val="FF0000"/>
                        </a:solidFill>
                      </a:endParaRPr>
                    </a:p>
                  </a:txBody>
                  <a:tcPr marL="96818" marR="96818"/>
                </a:tc>
                <a:tc>
                  <a:txBody>
                    <a:bodyPr/>
                    <a:lstStyle/>
                    <a:p>
                      <a:pPr algn="ctr"/>
                      <a:r>
                        <a:rPr lang="en-US" sz="2000" b="1" dirty="0" smtClean="0">
                          <a:solidFill>
                            <a:srgbClr val="FF0000"/>
                          </a:solidFill>
                        </a:rPr>
                        <a:t>168 </a:t>
                      </a:r>
                      <a:r>
                        <a:rPr lang="en-US" sz="1800" b="1" dirty="0" smtClean="0">
                          <a:solidFill>
                            <a:srgbClr val="FF0000"/>
                          </a:solidFill>
                        </a:rPr>
                        <a:t>(14%)</a:t>
                      </a:r>
                      <a:endParaRPr lang="en-US" sz="2000" b="1" dirty="0">
                        <a:solidFill>
                          <a:srgbClr val="FF0000"/>
                        </a:solidFill>
                      </a:endParaRPr>
                    </a:p>
                  </a:txBody>
                  <a:tcPr marL="96818" marR="96818"/>
                </a:tc>
              </a:tr>
              <a:tr h="399714">
                <a:tc>
                  <a:txBody>
                    <a:bodyPr/>
                    <a:lstStyle/>
                    <a:p>
                      <a:pPr algn="l">
                        <a:spcBef>
                          <a:spcPts val="0"/>
                        </a:spcBef>
                      </a:pPr>
                      <a:r>
                        <a:rPr lang="en-US" sz="2000" b="1" dirty="0" smtClean="0">
                          <a:solidFill>
                            <a:srgbClr val="FF0000"/>
                          </a:solidFill>
                        </a:rPr>
                        <a:t>3</a:t>
                      </a:r>
                      <a:endParaRPr lang="en-US" sz="2000" b="1" dirty="0">
                        <a:solidFill>
                          <a:srgbClr val="FF0000"/>
                        </a:solidFill>
                      </a:endParaRPr>
                    </a:p>
                  </a:txBody>
                  <a:tcPr marL="96818" marR="96818"/>
                </a:tc>
                <a:tc>
                  <a:txBody>
                    <a:bodyPr/>
                    <a:lstStyle/>
                    <a:p>
                      <a:pPr algn="l">
                        <a:spcBef>
                          <a:spcPts val="0"/>
                        </a:spcBef>
                      </a:pPr>
                      <a:r>
                        <a:rPr lang="en-US" sz="2000" b="1" dirty="0" smtClean="0">
                          <a:solidFill>
                            <a:srgbClr val="FF0000"/>
                          </a:solidFill>
                        </a:rPr>
                        <a:t>Alprazolam</a:t>
                      </a:r>
                      <a:endParaRPr lang="en-US" sz="2000" b="1" dirty="0">
                        <a:solidFill>
                          <a:srgbClr val="FF0000"/>
                        </a:solidFill>
                      </a:endParaRPr>
                    </a:p>
                  </a:txBody>
                  <a:tcPr marL="96818" marR="96818"/>
                </a:tc>
                <a:tc>
                  <a:txBody>
                    <a:bodyPr/>
                    <a:lstStyle/>
                    <a:p>
                      <a:pPr algn="ctr"/>
                      <a:r>
                        <a:rPr lang="en-US" sz="2000" b="1" dirty="0" smtClean="0">
                          <a:solidFill>
                            <a:srgbClr val="FF0000"/>
                          </a:solidFill>
                        </a:rPr>
                        <a:t>144 </a:t>
                      </a:r>
                      <a:r>
                        <a:rPr lang="en-US" sz="1800" b="1" dirty="0" smtClean="0">
                          <a:solidFill>
                            <a:srgbClr val="FF0000"/>
                          </a:solidFill>
                        </a:rPr>
                        <a:t>(12%)</a:t>
                      </a:r>
                      <a:endParaRPr lang="en-US" sz="2000" b="1" dirty="0">
                        <a:solidFill>
                          <a:srgbClr val="FF0000"/>
                        </a:solidFill>
                      </a:endParaRPr>
                    </a:p>
                  </a:txBody>
                  <a:tcPr marL="96818" marR="96818"/>
                </a:tc>
                <a:tc>
                  <a:txBody>
                    <a:bodyPr/>
                    <a:lstStyle/>
                    <a:p>
                      <a:pPr algn="ctr"/>
                      <a:r>
                        <a:rPr lang="en-US" sz="2000" b="1" dirty="0" smtClean="0">
                          <a:solidFill>
                            <a:srgbClr val="FF0000"/>
                          </a:solidFill>
                        </a:rPr>
                        <a:t>Alprazolam</a:t>
                      </a:r>
                      <a:endParaRPr lang="en-US" sz="2000" b="1" dirty="0">
                        <a:solidFill>
                          <a:srgbClr val="FF0000"/>
                        </a:solidFill>
                      </a:endParaRPr>
                    </a:p>
                  </a:txBody>
                  <a:tcPr marL="96818" marR="96818"/>
                </a:tc>
                <a:tc>
                  <a:txBody>
                    <a:bodyPr/>
                    <a:lstStyle/>
                    <a:p>
                      <a:pPr algn="ctr"/>
                      <a:r>
                        <a:rPr lang="en-US" sz="2000" b="1" dirty="0" smtClean="0">
                          <a:solidFill>
                            <a:srgbClr val="FF0000"/>
                          </a:solidFill>
                        </a:rPr>
                        <a:t>139 </a:t>
                      </a:r>
                      <a:r>
                        <a:rPr lang="en-US" sz="1800" b="1" dirty="0" smtClean="0">
                          <a:solidFill>
                            <a:srgbClr val="FF0000"/>
                          </a:solidFill>
                        </a:rPr>
                        <a:t>(12%)</a:t>
                      </a:r>
                      <a:endParaRPr lang="en-US" sz="2000" b="1" dirty="0">
                        <a:solidFill>
                          <a:srgbClr val="FF0000"/>
                        </a:solidFill>
                      </a:endParaRPr>
                    </a:p>
                  </a:txBody>
                  <a:tcPr marL="96818" marR="96818"/>
                </a:tc>
              </a:tr>
              <a:tr h="453908">
                <a:tc>
                  <a:txBody>
                    <a:bodyPr/>
                    <a:lstStyle/>
                    <a:p>
                      <a:r>
                        <a:rPr lang="en-US" sz="2000" b="1" dirty="0" smtClean="0"/>
                        <a:t>4</a:t>
                      </a:r>
                      <a:endParaRPr lang="en-US" sz="2000" b="1" dirty="0"/>
                    </a:p>
                  </a:txBody>
                  <a:tcPr marL="96818" marR="96818"/>
                </a:tc>
                <a:tc>
                  <a:txBody>
                    <a:bodyPr/>
                    <a:lstStyle/>
                    <a:p>
                      <a:r>
                        <a:rPr lang="en-US" sz="2000" b="1" dirty="0" smtClean="0"/>
                        <a:t>Methadone</a:t>
                      </a:r>
                      <a:endParaRPr lang="en-US" sz="2000" b="1" dirty="0"/>
                    </a:p>
                  </a:txBody>
                  <a:tcPr marL="96818" marR="96818"/>
                </a:tc>
                <a:tc>
                  <a:txBody>
                    <a:bodyPr/>
                    <a:lstStyle/>
                    <a:p>
                      <a:pPr algn="ctr"/>
                      <a:r>
                        <a:rPr lang="en-US" sz="2000" b="1" dirty="0" smtClean="0"/>
                        <a:t>115</a:t>
                      </a:r>
                      <a:endParaRPr lang="en-US" sz="2000" b="1" dirty="0"/>
                    </a:p>
                  </a:txBody>
                  <a:tcPr marL="96818" marR="96818"/>
                </a:tc>
                <a:tc>
                  <a:txBody>
                    <a:bodyPr/>
                    <a:lstStyle/>
                    <a:p>
                      <a:pPr algn="ctr"/>
                      <a:r>
                        <a:rPr lang="en-US" sz="2000" b="1" dirty="0" smtClean="0"/>
                        <a:t>Oxycodone</a:t>
                      </a:r>
                      <a:endParaRPr lang="en-US" sz="2000" b="1" dirty="0"/>
                    </a:p>
                  </a:txBody>
                  <a:tcPr marL="96818" marR="96818"/>
                </a:tc>
                <a:tc>
                  <a:txBody>
                    <a:bodyPr/>
                    <a:lstStyle/>
                    <a:p>
                      <a:pPr algn="ctr"/>
                      <a:r>
                        <a:rPr lang="en-US" sz="2000" b="1" dirty="0" smtClean="0"/>
                        <a:t>131</a:t>
                      </a:r>
                      <a:endParaRPr lang="en-US" sz="2000" b="1" dirty="0"/>
                    </a:p>
                  </a:txBody>
                  <a:tcPr marL="96818" marR="96818"/>
                </a:tc>
              </a:tr>
              <a:tr h="453908">
                <a:tc>
                  <a:txBody>
                    <a:bodyPr/>
                    <a:lstStyle/>
                    <a:p>
                      <a:r>
                        <a:rPr lang="en-US" sz="2000" b="1" dirty="0" smtClean="0"/>
                        <a:t>5</a:t>
                      </a:r>
                      <a:endParaRPr lang="en-US" sz="2000" b="1" dirty="0"/>
                    </a:p>
                  </a:txBody>
                  <a:tcPr marL="96818" marR="96818"/>
                </a:tc>
                <a:tc>
                  <a:txBody>
                    <a:bodyPr/>
                    <a:lstStyle/>
                    <a:p>
                      <a:r>
                        <a:rPr lang="en-US" sz="2000" b="1" dirty="0" smtClean="0"/>
                        <a:t>Oxycodone</a:t>
                      </a:r>
                      <a:endParaRPr lang="en-US" sz="2000" b="1" dirty="0"/>
                    </a:p>
                  </a:txBody>
                  <a:tcPr marL="96818" marR="96818"/>
                </a:tc>
                <a:tc>
                  <a:txBody>
                    <a:bodyPr/>
                    <a:lstStyle/>
                    <a:p>
                      <a:pPr algn="ctr"/>
                      <a:r>
                        <a:rPr lang="en-US" sz="2000" b="1" dirty="0" smtClean="0"/>
                        <a:t>101</a:t>
                      </a:r>
                      <a:endParaRPr lang="en-US" sz="2000" b="1" dirty="0"/>
                    </a:p>
                  </a:txBody>
                  <a:tcPr marL="96818" marR="96818"/>
                </a:tc>
                <a:tc>
                  <a:txBody>
                    <a:bodyPr/>
                    <a:lstStyle/>
                    <a:p>
                      <a:pPr algn="ctr"/>
                      <a:r>
                        <a:rPr lang="en-US" sz="2000" b="1" dirty="0" smtClean="0"/>
                        <a:t>Methadone</a:t>
                      </a:r>
                      <a:endParaRPr lang="en-US" sz="2000" b="1" dirty="0"/>
                    </a:p>
                  </a:txBody>
                  <a:tcPr marL="96818" marR="96818"/>
                </a:tc>
                <a:tc>
                  <a:txBody>
                    <a:bodyPr/>
                    <a:lstStyle/>
                    <a:p>
                      <a:pPr algn="ctr"/>
                      <a:r>
                        <a:rPr lang="en-US" sz="2000" b="1" dirty="0" smtClean="0"/>
                        <a:t>122</a:t>
                      </a:r>
                      <a:endParaRPr lang="en-US" sz="2000" b="1" dirty="0"/>
                    </a:p>
                  </a:txBody>
                  <a:tcPr marL="96818" marR="96818"/>
                </a:tc>
              </a:tr>
              <a:tr h="453908">
                <a:tc>
                  <a:txBody>
                    <a:bodyPr/>
                    <a:lstStyle/>
                    <a:p>
                      <a:r>
                        <a:rPr lang="en-US" sz="2000" b="1" dirty="0" smtClean="0"/>
                        <a:t>6</a:t>
                      </a:r>
                      <a:endParaRPr lang="en-US" sz="2000" b="1" dirty="0"/>
                    </a:p>
                  </a:txBody>
                  <a:tcPr marL="96818" marR="96818"/>
                </a:tc>
                <a:tc>
                  <a:txBody>
                    <a:bodyPr/>
                    <a:lstStyle/>
                    <a:p>
                      <a:r>
                        <a:rPr lang="en-US" sz="2000" b="1" dirty="0" smtClean="0"/>
                        <a:t>Clonazepam</a:t>
                      </a:r>
                      <a:endParaRPr lang="en-US" sz="2000" b="1" dirty="0"/>
                    </a:p>
                  </a:txBody>
                  <a:tcPr marL="96818" marR="96818"/>
                </a:tc>
                <a:tc>
                  <a:txBody>
                    <a:bodyPr/>
                    <a:lstStyle/>
                    <a:p>
                      <a:pPr algn="ctr"/>
                      <a:r>
                        <a:rPr lang="en-US" sz="2000" b="1" dirty="0" smtClean="0"/>
                        <a:t>92</a:t>
                      </a:r>
                      <a:endParaRPr lang="en-US" sz="2000" b="1" dirty="0"/>
                    </a:p>
                  </a:txBody>
                  <a:tcPr marL="96818" marR="96818"/>
                </a:tc>
                <a:tc>
                  <a:txBody>
                    <a:bodyPr/>
                    <a:lstStyle/>
                    <a:p>
                      <a:pPr algn="ctr"/>
                      <a:r>
                        <a:rPr lang="en-US" sz="2000" b="1" dirty="0" smtClean="0"/>
                        <a:t>Diazepam</a:t>
                      </a:r>
                      <a:endParaRPr lang="en-US" sz="2000" b="1" dirty="0"/>
                    </a:p>
                  </a:txBody>
                  <a:tcPr marL="96818" marR="96818"/>
                </a:tc>
                <a:tc>
                  <a:txBody>
                    <a:bodyPr/>
                    <a:lstStyle/>
                    <a:p>
                      <a:pPr algn="ctr"/>
                      <a:r>
                        <a:rPr lang="en-US" sz="2000" b="1" dirty="0" smtClean="0"/>
                        <a:t>105</a:t>
                      </a:r>
                      <a:endParaRPr lang="en-US" sz="2000" b="1" dirty="0"/>
                    </a:p>
                  </a:txBody>
                  <a:tcPr marL="96818" marR="96818"/>
                </a:tc>
              </a:tr>
              <a:tr h="453908">
                <a:tc>
                  <a:txBody>
                    <a:bodyPr/>
                    <a:lstStyle/>
                    <a:p>
                      <a:r>
                        <a:rPr lang="en-US" sz="2000" b="1" dirty="0" smtClean="0"/>
                        <a:t>7</a:t>
                      </a:r>
                      <a:endParaRPr lang="en-US" sz="2000" b="1" dirty="0"/>
                    </a:p>
                  </a:txBody>
                  <a:tcPr marL="96818" marR="96818"/>
                </a:tc>
                <a:tc>
                  <a:txBody>
                    <a:bodyPr/>
                    <a:lstStyle/>
                    <a:p>
                      <a:r>
                        <a:rPr lang="en-US" sz="2000" b="1" dirty="0" smtClean="0"/>
                        <a:t>Diazepam</a:t>
                      </a:r>
                      <a:endParaRPr lang="en-US" sz="2000" b="1" dirty="0"/>
                    </a:p>
                  </a:txBody>
                  <a:tcPr marL="96818" marR="96818"/>
                </a:tc>
                <a:tc>
                  <a:txBody>
                    <a:bodyPr/>
                    <a:lstStyle/>
                    <a:p>
                      <a:pPr algn="ctr"/>
                      <a:r>
                        <a:rPr lang="en-US" sz="2000" b="1" dirty="0" smtClean="0"/>
                        <a:t>84</a:t>
                      </a:r>
                      <a:endParaRPr lang="en-US" sz="2000" b="1" dirty="0"/>
                    </a:p>
                  </a:txBody>
                  <a:tcPr marL="96818" marR="96818"/>
                </a:tc>
                <a:tc>
                  <a:txBody>
                    <a:bodyPr/>
                    <a:lstStyle/>
                    <a:p>
                      <a:pPr algn="ctr"/>
                      <a:r>
                        <a:rPr lang="en-US" sz="2000" b="1" dirty="0" smtClean="0"/>
                        <a:t>Clonazepam</a:t>
                      </a:r>
                      <a:endParaRPr lang="en-US" sz="2000" b="1" dirty="0"/>
                    </a:p>
                  </a:txBody>
                  <a:tcPr marL="96818" marR="96818"/>
                </a:tc>
                <a:tc>
                  <a:txBody>
                    <a:bodyPr/>
                    <a:lstStyle/>
                    <a:p>
                      <a:pPr algn="ctr"/>
                      <a:r>
                        <a:rPr lang="en-US" sz="2000" b="1" dirty="0" smtClean="0"/>
                        <a:t>90</a:t>
                      </a:r>
                      <a:endParaRPr lang="en-US" sz="2000" b="1" dirty="0"/>
                    </a:p>
                  </a:txBody>
                  <a:tcPr marL="96818" marR="96818"/>
                </a:tc>
              </a:tr>
              <a:tr h="453908">
                <a:tc>
                  <a:txBody>
                    <a:bodyPr/>
                    <a:lstStyle/>
                    <a:p>
                      <a:r>
                        <a:rPr lang="en-US" sz="2000" b="1" dirty="0" smtClean="0"/>
                        <a:t>8</a:t>
                      </a:r>
                      <a:endParaRPr lang="en-US" sz="2000" b="1" dirty="0"/>
                    </a:p>
                  </a:txBody>
                  <a:tcPr marL="96818" marR="96818"/>
                </a:tc>
                <a:tc>
                  <a:txBody>
                    <a:bodyPr/>
                    <a:lstStyle/>
                    <a:p>
                      <a:r>
                        <a:rPr lang="en-US" sz="2000" b="1" dirty="0" err="1" smtClean="0"/>
                        <a:t>Citalopram</a:t>
                      </a:r>
                      <a:endParaRPr lang="en-US" sz="2000" b="1" dirty="0"/>
                    </a:p>
                  </a:txBody>
                  <a:tcPr marL="96818" marR="96818"/>
                </a:tc>
                <a:tc>
                  <a:txBody>
                    <a:bodyPr/>
                    <a:lstStyle/>
                    <a:p>
                      <a:pPr algn="ctr"/>
                      <a:r>
                        <a:rPr lang="en-US" sz="2000" b="1" dirty="0" smtClean="0"/>
                        <a:t>78</a:t>
                      </a:r>
                      <a:endParaRPr lang="en-US" sz="2000" b="1" dirty="0"/>
                    </a:p>
                  </a:txBody>
                  <a:tcPr marL="96818" marR="96818"/>
                </a:tc>
                <a:tc>
                  <a:txBody>
                    <a:bodyPr/>
                    <a:lstStyle/>
                    <a:p>
                      <a:pPr algn="ctr"/>
                      <a:r>
                        <a:rPr lang="en-US" sz="2000" b="1" dirty="0" smtClean="0"/>
                        <a:t>Hydrocodone</a:t>
                      </a:r>
                      <a:endParaRPr lang="en-US" sz="2000" b="1" dirty="0"/>
                    </a:p>
                  </a:txBody>
                  <a:tcPr marL="96818" marR="96818"/>
                </a:tc>
                <a:tc>
                  <a:txBody>
                    <a:bodyPr/>
                    <a:lstStyle/>
                    <a:p>
                      <a:pPr algn="ctr"/>
                      <a:r>
                        <a:rPr lang="en-US" sz="2000" b="1" dirty="0" smtClean="0"/>
                        <a:t>89</a:t>
                      </a:r>
                      <a:endParaRPr lang="en-US" sz="2000" b="1" dirty="0"/>
                    </a:p>
                  </a:txBody>
                  <a:tcPr marL="96818" marR="96818"/>
                </a:tc>
              </a:tr>
              <a:tr h="399714">
                <a:tc>
                  <a:txBody>
                    <a:bodyPr/>
                    <a:lstStyle/>
                    <a:p>
                      <a:r>
                        <a:rPr lang="en-US" sz="2000" b="1" dirty="0" smtClean="0"/>
                        <a:t>9</a:t>
                      </a:r>
                      <a:endParaRPr lang="en-US" sz="2000" b="1" dirty="0"/>
                    </a:p>
                  </a:txBody>
                  <a:tcPr marL="96818" marR="96818"/>
                </a:tc>
                <a:tc>
                  <a:txBody>
                    <a:bodyPr/>
                    <a:lstStyle/>
                    <a:p>
                      <a:r>
                        <a:rPr lang="en-US" sz="2000" b="1" dirty="0" err="1" smtClean="0"/>
                        <a:t>Zolpidem</a:t>
                      </a:r>
                      <a:endParaRPr lang="en-US" sz="2000" b="1" dirty="0"/>
                    </a:p>
                  </a:txBody>
                  <a:tcPr marL="96818" marR="96818"/>
                </a:tc>
                <a:tc>
                  <a:txBody>
                    <a:bodyPr/>
                    <a:lstStyle/>
                    <a:p>
                      <a:pPr algn="ctr"/>
                      <a:r>
                        <a:rPr lang="en-US" sz="2000" b="1" dirty="0" smtClean="0"/>
                        <a:t>73</a:t>
                      </a:r>
                      <a:endParaRPr lang="en-US" sz="2000" b="1" dirty="0"/>
                    </a:p>
                  </a:txBody>
                  <a:tcPr marL="96818" marR="96818"/>
                </a:tc>
                <a:tc>
                  <a:txBody>
                    <a:bodyPr/>
                    <a:lstStyle/>
                    <a:p>
                      <a:pPr algn="ctr"/>
                      <a:r>
                        <a:rPr lang="en-US" sz="2000" b="1" dirty="0" smtClean="0"/>
                        <a:t>Morphine</a:t>
                      </a:r>
                      <a:endParaRPr lang="en-US" sz="2000" b="1" dirty="0"/>
                    </a:p>
                  </a:txBody>
                  <a:tcPr marL="96818" marR="96818"/>
                </a:tc>
                <a:tc>
                  <a:txBody>
                    <a:bodyPr/>
                    <a:lstStyle/>
                    <a:p>
                      <a:pPr algn="ctr"/>
                      <a:r>
                        <a:rPr lang="en-US" sz="2000" b="1" dirty="0" smtClean="0"/>
                        <a:t>83</a:t>
                      </a:r>
                      <a:endParaRPr lang="en-US" sz="2000" b="1" dirty="0"/>
                    </a:p>
                  </a:txBody>
                  <a:tcPr marL="96818" marR="96818"/>
                </a:tc>
              </a:tr>
              <a:tr h="399714">
                <a:tc>
                  <a:txBody>
                    <a:bodyPr/>
                    <a:lstStyle/>
                    <a:p>
                      <a:r>
                        <a:rPr lang="en-US" sz="2000" b="1" dirty="0" smtClean="0"/>
                        <a:t>10</a:t>
                      </a:r>
                      <a:endParaRPr lang="en-US" sz="2000" b="1" dirty="0"/>
                    </a:p>
                  </a:txBody>
                  <a:tcPr marL="96818" marR="96818"/>
                </a:tc>
                <a:tc>
                  <a:txBody>
                    <a:bodyPr/>
                    <a:lstStyle/>
                    <a:p>
                      <a:r>
                        <a:rPr lang="en-US" sz="2000" b="1" dirty="0" smtClean="0"/>
                        <a:t>Lorazepam</a:t>
                      </a:r>
                      <a:endParaRPr lang="en-US" sz="2000" b="1" dirty="0"/>
                    </a:p>
                  </a:txBody>
                  <a:tcPr marL="96818" marR="96818"/>
                </a:tc>
                <a:tc>
                  <a:txBody>
                    <a:bodyPr/>
                    <a:lstStyle/>
                    <a:p>
                      <a:pPr algn="ctr"/>
                      <a:r>
                        <a:rPr lang="en-US" sz="2000" b="1" dirty="0" smtClean="0"/>
                        <a:t>72</a:t>
                      </a:r>
                      <a:endParaRPr lang="en-US" sz="2000" b="1" dirty="0"/>
                    </a:p>
                  </a:txBody>
                  <a:tcPr marL="96818" marR="96818"/>
                </a:tc>
                <a:tc>
                  <a:txBody>
                    <a:bodyPr/>
                    <a:lstStyle/>
                    <a:p>
                      <a:pPr algn="ctr"/>
                      <a:r>
                        <a:rPr lang="en-US" sz="2000" b="1" dirty="0" err="1" smtClean="0"/>
                        <a:t>Carisoprodol</a:t>
                      </a:r>
                      <a:endParaRPr lang="en-US" sz="2000" b="1" dirty="0"/>
                    </a:p>
                  </a:txBody>
                  <a:tcPr marL="96818" marR="96818"/>
                </a:tc>
                <a:tc>
                  <a:txBody>
                    <a:bodyPr/>
                    <a:lstStyle/>
                    <a:p>
                      <a:pPr algn="ctr"/>
                      <a:r>
                        <a:rPr lang="en-US" sz="2000" b="1" dirty="0" smtClean="0"/>
                        <a:t>82</a:t>
                      </a:r>
                      <a:endParaRPr lang="en-US" sz="2000" b="1" dirty="0"/>
                    </a:p>
                  </a:txBody>
                  <a:tcPr marL="96818" marR="96818"/>
                </a:tc>
              </a:tr>
            </a:tbl>
          </a:graphicData>
        </a:graphic>
      </p:graphicFrame>
      <p:sp>
        <p:nvSpPr>
          <p:cNvPr id="4" name="Title 1"/>
          <p:cNvSpPr txBox="1">
            <a:spLocks/>
          </p:cNvSpPr>
          <p:nvPr/>
        </p:nvSpPr>
        <p:spPr bwMode="auto">
          <a:xfrm>
            <a:off x="533400" y="6248400"/>
            <a:ext cx="8229600" cy="457200"/>
          </a:xfrm>
          <a:prstGeom prst="rect">
            <a:avLst/>
          </a:prstGeom>
          <a:noFill/>
          <a:ln w="9525">
            <a:noFill/>
            <a:miter lim="800000"/>
            <a:headEnd/>
            <a:tailEnd/>
          </a:ln>
        </p:spPr>
        <p:txBody>
          <a:bodyPr anchor="b"/>
          <a:lstStyle/>
          <a:p>
            <a:pPr>
              <a:defRPr/>
            </a:pPr>
            <a:r>
              <a:rPr lang="en-US" i="1" dirty="0">
                <a:latin typeface="+mj-lt"/>
                <a:ea typeface="+mj-ea"/>
                <a:cs typeface="+mj-cs"/>
              </a:rPr>
              <a:t>Note: </a:t>
            </a:r>
            <a:r>
              <a:rPr lang="en-US" b="1" i="1" dirty="0">
                <a:latin typeface="+mj-lt"/>
                <a:ea typeface="+mj-ea"/>
                <a:cs typeface="+mj-cs"/>
              </a:rPr>
              <a:t>Ethanol</a:t>
            </a:r>
            <a:r>
              <a:rPr lang="en-US" i="1" dirty="0">
                <a:latin typeface="+mj-lt"/>
                <a:ea typeface="+mj-ea"/>
                <a:cs typeface="+mj-cs"/>
              </a:rPr>
              <a:t> detected in 82 cases in 2009; 80 cases in 2008)</a:t>
            </a:r>
            <a:endParaRPr lang="en-US" sz="2000" i="1" dirty="0">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solidFill>
                  <a:schemeClr val="tx1"/>
                </a:solidFill>
              </a:rPr>
              <a:t>Most frequent drugs – top 20</a:t>
            </a:r>
          </a:p>
        </p:txBody>
      </p:sp>
      <p:graphicFrame>
        <p:nvGraphicFramePr>
          <p:cNvPr id="8" name="Content Placeholder 3"/>
          <p:cNvGraphicFramePr>
            <a:graphicFrameLocks noGrp="1"/>
          </p:cNvGraphicFramePr>
          <p:nvPr>
            <p:ph sz="quarter" idx="1"/>
          </p:nvPr>
        </p:nvGraphicFramePr>
        <p:xfrm>
          <a:off x="457200" y="1447800"/>
          <a:ext cx="8077199" cy="4725310"/>
        </p:xfrm>
        <a:graphic>
          <a:graphicData uri="http://schemas.openxmlformats.org/drawingml/2006/table">
            <a:tbl>
              <a:tblPr firstRow="1" bandRow="1">
                <a:tableStyleId>{5C22544A-7EE6-4342-B048-85BDC9FD1C3A}</a:tableStyleId>
              </a:tblPr>
              <a:tblGrid>
                <a:gridCol w="762000"/>
                <a:gridCol w="1905000"/>
                <a:gridCol w="1447800"/>
                <a:gridCol w="2367274"/>
                <a:gridCol w="1595125"/>
              </a:tblGrid>
              <a:tr h="443124">
                <a:tc>
                  <a:txBody>
                    <a:bodyPr/>
                    <a:lstStyle/>
                    <a:p>
                      <a:r>
                        <a:rPr lang="en-US" sz="2000" b="1" dirty="0" smtClean="0"/>
                        <a:t>Freq</a:t>
                      </a:r>
                      <a:endParaRPr lang="en-US" sz="2400" b="1" dirty="0"/>
                    </a:p>
                  </a:txBody>
                  <a:tcPr marL="96818" marR="96818"/>
                </a:tc>
                <a:tc>
                  <a:txBody>
                    <a:bodyPr/>
                    <a:lstStyle/>
                    <a:p>
                      <a:r>
                        <a:rPr lang="en-US" sz="2400" b="1" dirty="0" smtClean="0"/>
                        <a:t>2009</a:t>
                      </a:r>
                      <a:endParaRPr lang="en-US" sz="2400" b="1" dirty="0"/>
                    </a:p>
                  </a:txBody>
                  <a:tcPr marL="96818" marR="96818"/>
                </a:tc>
                <a:tc>
                  <a:txBody>
                    <a:bodyPr/>
                    <a:lstStyle/>
                    <a:p>
                      <a:pPr algn="ctr"/>
                      <a:r>
                        <a:rPr lang="en-US" sz="2400" b="1" dirty="0" smtClean="0"/>
                        <a:t># cases</a:t>
                      </a:r>
                      <a:endParaRPr lang="en-US" sz="2400" b="1" dirty="0"/>
                    </a:p>
                  </a:txBody>
                  <a:tcPr marL="96818" marR="96818"/>
                </a:tc>
                <a:tc>
                  <a:txBody>
                    <a:bodyPr/>
                    <a:lstStyle/>
                    <a:p>
                      <a:pPr algn="ctr"/>
                      <a:r>
                        <a:rPr lang="en-US" sz="2400" b="1" dirty="0" smtClean="0"/>
                        <a:t>2008</a:t>
                      </a:r>
                      <a:endParaRPr lang="en-US" sz="2400" b="1" dirty="0"/>
                    </a:p>
                  </a:txBody>
                  <a:tcPr marL="96818" marR="96818"/>
                </a:tc>
                <a:tc>
                  <a:txBody>
                    <a:bodyPr/>
                    <a:lstStyle/>
                    <a:p>
                      <a:pPr algn="ctr"/>
                      <a:r>
                        <a:rPr lang="en-US" sz="2400" b="1" dirty="0" smtClean="0"/>
                        <a:t># cases</a:t>
                      </a:r>
                      <a:endParaRPr lang="en-US" sz="2400" b="1" dirty="0"/>
                    </a:p>
                  </a:txBody>
                  <a:tcPr marL="96818" marR="96818"/>
                </a:tc>
              </a:tr>
              <a:tr h="399714">
                <a:tc>
                  <a:txBody>
                    <a:bodyPr/>
                    <a:lstStyle/>
                    <a:p>
                      <a:r>
                        <a:rPr lang="en-US" sz="2000" b="1" dirty="0" smtClean="0"/>
                        <a:t>11</a:t>
                      </a:r>
                      <a:endParaRPr lang="en-US" sz="2000" b="1" dirty="0"/>
                    </a:p>
                  </a:txBody>
                  <a:tcPr marL="96818" marR="96818"/>
                </a:tc>
                <a:tc>
                  <a:txBody>
                    <a:bodyPr/>
                    <a:lstStyle/>
                    <a:p>
                      <a:r>
                        <a:rPr lang="en-US" sz="2000" b="1" dirty="0" smtClean="0"/>
                        <a:t>Morphine</a:t>
                      </a:r>
                      <a:endParaRPr lang="en-US" sz="2000" b="1" dirty="0"/>
                    </a:p>
                  </a:txBody>
                  <a:tcPr marL="96818" marR="96818"/>
                </a:tc>
                <a:tc>
                  <a:txBody>
                    <a:bodyPr/>
                    <a:lstStyle/>
                    <a:p>
                      <a:pPr algn="ctr"/>
                      <a:r>
                        <a:rPr lang="en-US" sz="2000" b="1" dirty="0" smtClean="0"/>
                        <a:t>57</a:t>
                      </a:r>
                      <a:endParaRPr lang="en-US" sz="2000" b="1" dirty="0"/>
                    </a:p>
                  </a:txBody>
                  <a:tcPr marL="96818" marR="96818"/>
                </a:tc>
                <a:tc>
                  <a:txBody>
                    <a:bodyPr/>
                    <a:lstStyle/>
                    <a:p>
                      <a:pPr algn="ctr"/>
                      <a:r>
                        <a:rPr lang="en-US" sz="2000" b="1" dirty="0" err="1" smtClean="0"/>
                        <a:t>Zolpidem</a:t>
                      </a:r>
                      <a:endParaRPr lang="en-US" sz="2000" b="1" dirty="0"/>
                    </a:p>
                  </a:txBody>
                  <a:tcPr marL="96818" marR="96818"/>
                </a:tc>
                <a:tc>
                  <a:txBody>
                    <a:bodyPr/>
                    <a:lstStyle/>
                    <a:p>
                      <a:pPr algn="ctr"/>
                      <a:r>
                        <a:rPr lang="en-US" sz="2000" b="1" dirty="0" smtClean="0"/>
                        <a:t>78</a:t>
                      </a:r>
                      <a:endParaRPr lang="en-US" sz="2000" b="1" dirty="0"/>
                    </a:p>
                  </a:txBody>
                  <a:tcPr marL="96818" marR="96818"/>
                </a:tc>
              </a:tr>
              <a:tr h="399714">
                <a:tc>
                  <a:txBody>
                    <a:bodyPr/>
                    <a:lstStyle/>
                    <a:p>
                      <a:pPr algn="l">
                        <a:spcBef>
                          <a:spcPts val="0"/>
                        </a:spcBef>
                      </a:pPr>
                      <a:r>
                        <a:rPr lang="en-US" sz="2000" b="1" dirty="0" smtClean="0"/>
                        <a:t>12</a:t>
                      </a:r>
                      <a:endParaRPr lang="en-US" sz="2000" b="1" dirty="0"/>
                    </a:p>
                  </a:txBody>
                  <a:tcPr marL="96818" marR="96818"/>
                </a:tc>
                <a:tc>
                  <a:txBody>
                    <a:bodyPr/>
                    <a:lstStyle/>
                    <a:p>
                      <a:pPr algn="l">
                        <a:spcBef>
                          <a:spcPts val="0"/>
                        </a:spcBef>
                      </a:pPr>
                      <a:r>
                        <a:rPr lang="en-US" sz="2000" b="1" dirty="0" err="1" smtClean="0"/>
                        <a:t>Carisoprodol</a:t>
                      </a:r>
                      <a:endParaRPr lang="en-US" sz="2000" b="1" dirty="0"/>
                    </a:p>
                  </a:txBody>
                  <a:tcPr marL="96818" marR="96818"/>
                </a:tc>
                <a:tc>
                  <a:txBody>
                    <a:bodyPr/>
                    <a:lstStyle/>
                    <a:p>
                      <a:pPr algn="ctr"/>
                      <a:r>
                        <a:rPr lang="en-US" sz="2000" b="1" dirty="0" smtClean="0"/>
                        <a:t>49</a:t>
                      </a:r>
                      <a:endParaRPr lang="en-US" sz="2000" b="1" dirty="0"/>
                    </a:p>
                  </a:txBody>
                  <a:tcPr marL="96818" marR="96818"/>
                </a:tc>
                <a:tc>
                  <a:txBody>
                    <a:bodyPr/>
                    <a:lstStyle/>
                    <a:p>
                      <a:pPr algn="ctr"/>
                      <a:r>
                        <a:rPr lang="en-US" sz="2000" b="1" dirty="0" err="1" smtClean="0"/>
                        <a:t>Citalopram</a:t>
                      </a:r>
                      <a:endParaRPr lang="en-US" sz="2000" b="1" dirty="0"/>
                    </a:p>
                  </a:txBody>
                  <a:tcPr marL="96818" marR="96818"/>
                </a:tc>
                <a:tc>
                  <a:txBody>
                    <a:bodyPr/>
                    <a:lstStyle/>
                    <a:p>
                      <a:pPr algn="ctr"/>
                      <a:r>
                        <a:rPr lang="en-US" sz="2000" b="1" dirty="0" smtClean="0"/>
                        <a:t>72</a:t>
                      </a:r>
                      <a:endParaRPr lang="en-US" sz="2000" b="1" dirty="0"/>
                    </a:p>
                  </a:txBody>
                  <a:tcPr marL="96818" marR="96818"/>
                </a:tc>
              </a:tr>
              <a:tr h="399714">
                <a:tc>
                  <a:txBody>
                    <a:bodyPr/>
                    <a:lstStyle/>
                    <a:p>
                      <a:pPr algn="l">
                        <a:spcBef>
                          <a:spcPts val="0"/>
                        </a:spcBef>
                      </a:pPr>
                      <a:r>
                        <a:rPr lang="en-US" sz="2000" b="1" dirty="0" smtClean="0"/>
                        <a:t>13</a:t>
                      </a:r>
                      <a:endParaRPr lang="en-US" sz="2000" b="1" dirty="0"/>
                    </a:p>
                  </a:txBody>
                  <a:tcPr marL="96818" marR="96818"/>
                </a:tc>
                <a:tc>
                  <a:txBody>
                    <a:bodyPr/>
                    <a:lstStyle/>
                    <a:p>
                      <a:pPr algn="l">
                        <a:spcBef>
                          <a:spcPts val="0"/>
                        </a:spcBef>
                      </a:pPr>
                      <a:r>
                        <a:rPr lang="en-US" sz="2000" b="1" dirty="0" smtClean="0"/>
                        <a:t>Temazepam</a:t>
                      </a:r>
                      <a:endParaRPr lang="en-US" sz="2000" b="1" dirty="0"/>
                    </a:p>
                  </a:txBody>
                  <a:tcPr marL="96818" marR="96818"/>
                </a:tc>
                <a:tc>
                  <a:txBody>
                    <a:bodyPr/>
                    <a:lstStyle/>
                    <a:p>
                      <a:pPr algn="ctr"/>
                      <a:r>
                        <a:rPr lang="en-US" sz="2000" b="1" dirty="0" smtClean="0"/>
                        <a:t>48</a:t>
                      </a:r>
                      <a:endParaRPr lang="en-US" sz="2000" b="1" dirty="0"/>
                    </a:p>
                  </a:txBody>
                  <a:tcPr marL="96818" marR="96818"/>
                </a:tc>
                <a:tc>
                  <a:txBody>
                    <a:bodyPr/>
                    <a:lstStyle/>
                    <a:p>
                      <a:pPr algn="ctr"/>
                      <a:r>
                        <a:rPr lang="en-US" sz="2000" b="1" dirty="0" smtClean="0"/>
                        <a:t>Cocaine</a:t>
                      </a:r>
                      <a:endParaRPr lang="en-US" sz="2000" b="1" dirty="0"/>
                    </a:p>
                  </a:txBody>
                  <a:tcPr marL="96818" marR="96818"/>
                </a:tc>
                <a:tc>
                  <a:txBody>
                    <a:bodyPr/>
                    <a:lstStyle/>
                    <a:p>
                      <a:pPr algn="ctr"/>
                      <a:r>
                        <a:rPr lang="en-US" sz="2000" b="1" dirty="0" smtClean="0"/>
                        <a:t>69</a:t>
                      </a:r>
                      <a:endParaRPr lang="en-US" sz="2000" b="1" dirty="0"/>
                    </a:p>
                  </a:txBody>
                  <a:tcPr marL="96818" marR="96818"/>
                </a:tc>
              </a:tr>
              <a:tr h="453908">
                <a:tc>
                  <a:txBody>
                    <a:bodyPr/>
                    <a:lstStyle/>
                    <a:p>
                      <a:r>
                        <a:rPr lang="en-US" sz="2000" b="1" dirty="0" smtClean="0"/>
                        <a:t>14</a:t>
                      </a:r>
                      <a:endParaRPr lang="en-US" sz="2000" b="1" dirty="0"/>
                    </a:p>
                  </a:txBody>
                  <a:tcPr marL="96818" marR="96818"/>
                </a:tc>
                <a:tc>
                  <a:txBody>
                    <a:bodyPr/>
                    <a:lstStyle/>
                    <a:p>
                      <a:r>
                        <a:rPr lang="en-US" sz="2000" b="1" dirty="0" smtClean="0"/>
                        <a:t>Hydrocodone</a:t>
                      </a:r>
                      <a:endParaRPr lang="en-US" sz="2000" b="1" dirty="0"/>
                    </a:p>
                  </a:txBody>
                  <a:tcPr marL="96818" marR="96818"/>
                </a:tc>
                <a:tc>
                  <a:txBody>
                    <a:bodyPr/>
                    <a:lstStyle/>
                    <a:p>
                      <a:pPr algn="ctr"/>
                      <a:r>
                        <a:rPr lang="en-US" sz="2000" b="1" dirty="0" smtClean="0"/>
                        <a:t>43</a:t>
                      </a:r>
                      <a:endParaRPr lang="en-US" sz="2000" b="1" dirty="0"/>
                    </a:p>
                  </a:txBody>
                  <a:tcPr marL="96818" marR="96818"/>
                </a:tc>
                <a:tc>
                  <a:txBody>
                    <a:bodyPr/>
                    <a:lstStyle/>
                    <a:p>
                      <a:pPr algn="ctr"/>
                      <a:r>
                        <a:rPr lang="en-US" sz="2000" b="1" dirty="0" smtClean="0"/>
                        <a:t>Lorazepam</a:t>
                      </a:r>
                      <a:endParaRPr lang="en-US" sz="2000" b="1" dirty="0"/>
                    </a:p>
                  </a:txBody>
                  <a:tcPr marL="96818" marR="96818"/>
                </a:tc>
                <a:tc>
                  <a:txBody>
                    <a:bodyPr/>
                    <a:lstStyle/>
                    <a:p>
                      <a:pPr algn="ctr"/>
                      <a:r>
                        <a:rPr lang="en-US" sz="2000" b="1" dirty="0" smtClean="0"/>
                        <a:t>64</a:t>
                      </a:r>
                      <a:endParaRPr lang="en-US" sz="2000" b="1" dirty="0"/>
                    </a:p>
                  </a:txBody>
                  <a:tcPr marL="96818" marR="96818"/>
                </a:tc>
              </a:tr>
              <a:tr h="453908">
                <a:tc>
                  <a:txBody>
                    <a:bodyPr/>
                    <a:lstStyle/>
                    <a:p>
                      <a:r>
                        <a:rPr lang="en-US" sz="2000" b="1" dirty="0" smtClean="0"/>
                        <a:t>15</a:t>
                      </a:r>
                      <a:endParaRPr lang="en-US" sz="2000" b="1" dirty="0"/>
                    </a:p>
                  </a:txBody>
                  <a:tcPr marL="96818" marR="96818"/>
                </a:tc>
                <a:tc>
                  <a:txBody>
                    <a:bodyPr/>
                    <a:lstStyle/>
                    <a:p>
                      <a:r>
                        <a:rPr lang="en-US" sz="2000" b="1" dirty="0" err="1" smtClean="0"/>
                        <a:t>Trazodone</a:t>
                      </a:r>
                      <a:endParaRPr lang="en-US" sz="2000" b="1" dirty="0"/>
                    </a:p>
                  </a:txBody>
                  <a:tcPr marL="96818" marR="96818"/>
                </a:tc>
                <a:tc>
                  <a:txBody>
                    <a:bodyPr/>
                    <a:lstStyle/>
                    <a:p>
                      <a:pPr algn="ctr"/>
                      <a:r>
                        <a:rPr lang="en-US" sz="2000" b="1" dirty="0" smtClean="0"/>
                        <a:t>40</a:t>
                      </a:r>
                      <a:endParaRPr lang="en-US" sz="2000" b="1" dirty="0"/>
                    </a:p>
                  </a:txBody>
                  <a:tcPr marL="96818" marR="96818"/>
                </a:tc>
                <a:tc>
                  <a:txBody>
                    <a:bodyPr/>
                    <a:lstStyle/>
                    <a:p>
                      <a:pPr algn="ctr"/>
                      <a:r>
                        <a:rPr lang="en-US" sz="2000" b="1" dirty="0" err="1" smtClean="0"/>
                        <a:t>Diphenhyd</a:t>
                      </a:r>
                      <a:r>
                        <a:rPr lang="en-US" sz="2000" b="1" dirty="0" smtClean="0"/>
                        <a:t>.</a:t>
                      </a:r>
                      <a:endParaRPr lang="en-US" sz="2000" b="1" dirty="0"/>
                    </a:p>
                  </a:txBody>
                  <a:tcPr marL="96818" marR="96818"/>
                </a:tc>
                <a:tc>
                  <a:txBody>
                    <a:bodyPr/>
                    <a:lstStyle/>
                    <a:p>
                      <a:pPr algn="ctr"/>
                      <a:r>
                        <a:rPr lang="en-US" sz="2000" b="1" dirty="0" smtClean="0"/>
                        <a:t>44</a:t>
                      </a:r>
                      <a:endParaRPr lang="en-US" sz="2000" b="1" dirty="0"/>
                    </a:p>
                  </a:txBody>
                  <a:tcPr marL="96818" marR="96818"/>
                </a:tc>
              </a:tr>
              <a:tr h="453908">
                <a:tc>
                  <a:txBody>
                    <a:bodyPr/>
                    <a:lstStyle/>
                    <a:p>
                      <a:r>
                        <a:rPr lang="en-US" sz="2000" b="1" dirty="0" smtClean="0"/>
                        <a:t>16</a:t>
                      </a:r>
                      <a:endParaRPr lang="en-US" sz="2000" b="1" dirty="0"/>
                    </a:p>
                  </a:txBody>
                  <a:tcPr marL="96818" marR="96818"/>
                </a:tc>
                <a:tc>
                  <a:txBody>
                    <a:bodyPr/>
                    <a:lstStyle/>
                    <a:p>
                      <a:r>
                        <a:rPr lang="en-US" sz="2000" b="1" dirty="0" smtClean="0"/>
                        <a:t>Oxazepam</a:t>
                      </a:r>
                      <a:endParaRPr lang="en-US" sz="2000" b="1" dirty="0"/>
                    </a:p>
                  </a:txBody>
                  <a:tcPr marL="96818" marR="96818"/>
                </a:tc>
                <a:tc>
                  <a:txBody>
                    <a:bodyPr/>
                    <a:lstStyle/>
                    <a:p>
                      <a:pPr algn="ctr"/>
                      <a:r>
                        <a:rPr lang="en-US" sz="2000" b="1" dirty="0" smtClean="0"/>
                        <a:t>39</a:t>
                      </a:r>
                      <a:endParaRPr lang="en-US" sz="2000" b="1" dirty="0"/>
                    </a:p>
                  </a:txBody>
                  <a:tcPr marL="96818" marR="96818"/>
                </a:tc>
                <a:tc>
                  <a:txBody>
                    <a:bodyPr/>
                    <a:lstStyle/>
                    <a:p>
                      <a:pPr algn="ctr"/>
                      <a:r>
                        <a:rPr lang="en-US" sz="2000" b="1" dirty="0" err="1" smtClean="0"/>
                        <a:t>Trazodone</a:t>
                      </a:r>
                      <a:endParaRPr lang="en-US" sz="2000" b="1" dirty="0"/>
                    </a:p>
                  </a:txBody>
                  <a:tcPr marL="96818" marR="96818"/>
                </a:tc>
                <a:tc>
                  <a:txBody>
                    <a:bodyPr/>
                    <a:lstStyle/>
                    <a:p>
                      <a:pPr algn="ctr"/>
                      <a:r>
                        <a:rPr lang="en-US" sz="2000" b="1" dirty="0" smtClean="0"/>
                        <a:t>36</a:t>
                      </a:r>
                      <a:endParaRPr lang="en-US" sz="2000" b="1" dirty="0"/>
                    </a:p>
                  </a:txBody>
                  <a:tcPr marL="96818" marR="96818"/>
                </a:tc>
              </a:tr>
              <a:tr h="453908">
                <a:tc>
                  <a:txBody>
                    <a:bodyPr/>
                    <a:lstStyle/>
                    <a:p>
                      <a:r>
                        <a:rPr lang="en-US" sz="2000" b="1" dirty="0" smtClean="0"/>
                        <a:t>17</a:t>
                      </a:r>
                      <a:endParaRPr lang="en-US" sz="2000" b="1" dirty="0"/>
                    </a:p>
                  </a:txBody>
                  <a:tcPr marL="96818" marR="96818"/>
                </a:tc>
                <a:tc>
                  <a:txBody>
                    <a:bodyPr/>
                    <a:lstStyle/>
                    <a:p>
                      <a:r>
                        <a:rPr lang="en-US" sz="2000" b="1" dirty="0" err="1" smtClean="0"/>
                        <a:t>Fluoxetine</a:t>
                      </a:r>
                      <a:endParaRPr lang="en-US" sz="2000" b="1" dirty="0"/>
                    </a:p>
                  </a:txBody>
                  <a:tcPr marL="96818" marR="96818"/>
                </a:tc>
                <a:tc>
                  <a:txBody>
                    <a:bodyPr/>
                    <a:lstStyle/>
                    <a:p>
                      <a:pPr algn="ctr"/>
                      <a:r>
                        <a:rPr lang="en-US" sz="2000" b="1" dirty="0" smtClean="0"/>
                        <a:t>32</a:t>
                      </a:r>
                      <a:endParaRPr lang="en-US" sz="2000" b="1" dirty="0"/>
                    </a:p>
                  </a:txBody>
                  <a:tcPr marL="96818" marR="96818"/>
                </a:tc>
                <a:tc>
                  <a:txBody>
                    <a:bodyPr/>
                    <a:lstStyle/>
                    <a:p>
                      <a:pPr algn="ctr"/>
                      <a:r>
                        <a:rPr lang="en-US" sz="2000" b="1" dirty="0" smtClean="0"/>
                        <a:t>Temazepam</a:t>
                      </a:r>
                      <a:endParaRPr lang="en-US" sz="2000" b="1" dirty="0"/>
                    </a:p>
                  </a:txBody>
                  <a:tcPr marL="96818" marR="96818"/>
                </a:tc>
                <a:tc>
                  <a:txBody>
                    <a:bodyPr/>
                    <a:lstStyle/>
                    <a:p>
                      <a:pPr algn="ctr"/>
                      <a:r>
                        <a:rPr lang="en-US" sz="2000" b="1" dirty="0" smtClean="0"/>
                        <a:t>34</a:t>
                      </a:r>
                      <a:endParaRPr lang="en-US" sz="2000" b="1" dirty="0"/>
                    </a:p>
                  </a:txBody>
                  <a:tcPr marL="96818" marR="96818"/>
                </a:tc>
              </a:tr>
              <a:tr h="453908">
                <a:tc>
                  <a:txBody>
                    <a:bodyPr/>
                    <a:lstStyle/>
                    <a:p>
                      <a:r>
                        <a:rPr lang="en-US" sz="2000" b="1" dirty="0" smtClean="0"/>
                        <a:t>18</a:t>
                      </a:r>
                      <a:endParaRPr lang="en-US" sz="2000" b="1" dirty="0"/>
                    </a:p>
                  </a:txBody>
                  <a:tcPr marL="96818" marR="96818"/>
                </a:tc>
                <a:tc>
                  <a:txBody>
                    <a:bodyPr/>
                    <a:lstStyle/>
                    <a:p>
                      <a:r>
                        <a:rPr lang="en-US" sz="2000" b="1" dirty="0" smtClean="0"/>
                        <a:t>Quetiapine</a:t>
                      </a:r>
                      <a:endParaRPr lang="en-US" sz="2000" b="1" dirty="0"/>
                    </a:p>
                  </a:txBody>
                  <a:tcPr marL="96818" marR="96818"/>
                </a:tc>
                <a:tc>
                  <a:txBody>
                    <a:bodyPr/>
                    <a:lstStyle/>
                    <a:p>
                      <a:pPr algn="ctr"/>
                      <a:r>
                        <a:rPr lang="en-US" sz="2000" b="1" dirty="0" smtClean="0"/>
                        <a:t>30</a:t>
                      </a:r>
                      <a:endParaRPr lang="en-US" sz="2000" b="1" dirty="0"/>
                    </a:p>
                  </a:txBody>
                  <a:tcPr marL="96818" marR="96818"/>
                </a:tc>
                <a:tc>
                  <a:txBody>
                    <a:bodyPr/>
                    <a:lstStyle/>
                    <a:p>
                      <a:pPr algn="ctr"/>
                      <a:r>
                        <a:rPr lang="en-US" sz="2000" b="1" dirty="0" err="1" smtClean="0"/>
                        <a:t>Fluoxetine</a:t>
                      </a:r>
                      <a:endParaRPr lang="en-US" sz="2000" b="1" dirty="0"/>
                    </a:p>
                  </a:txBody>
                  <a:tcPr marL="96818" marR="96818"/>
                </a:tc>
                <a:tc>
                  <a:txBody>
                    <a:bodyPr/>
                    <a:lstStyle/>
                    <a:p>
                      <a:pPr algn="ctr"/>
                      <a:r>
                        <a:rPr lang="en-US" sz="2000" b="1" dirty="0" smtClean="0"/>
                        <a:t>26</a:t>
                      </a:r>
                      <a:endParaRPr lang="en-US" sz="2000" b="1" dirty="0"/>
                    </a:p>
                  </a:txBody>
                  <a:tcPr marL="96818" marR="96818"/>
                </a:tc>
              </a:tr>
              <a:tr h="399714">
                <a:tc>
                  <a:txBody>
                    <a:bodyPr/>
                    <a:lstStyle/>
                    <a:p>
                      <a:r>
                        <a:rPr lang="en-US" sz="2000" b="1" dirty="0" smtClean="0"/>
                        <a:t>19</a:t>
                      </a:r>
                      <a:endParaRPr lang="en-US" sz="2000" b="1" dirty="0"/>
                    </a:p>
                  </a:txBody>
                  <a:tcPr marL="96818" marR="96818"/>
                </a:tc>
                <a:tc>
                  <a:txBody>
                    <a:bodyPr/>
                    <a:lstStyle/>
                    <a:p>
                      <a:r>
                        <a:rPr lang="en-US" sz="2000" b="1" dirty="0" err="1" smtClean="0"/>
                        <a:t>Diphenhyd</a:t>
                      </a:r>
                      <a:r>
                        <a:rPr lang="en-US" sz="2000" b="1" dirty="0" smtClean="0"/>
                        <a:t>.</a:t>
                      </a:r>
                      <a:endParaRPr lang="en-US" sz="2000" b="1" dirty="0"/>
                    </a:p>
                  </a:txBody>
                  <a:tcPr marL="96818" marR="96818"/>
                </a:tc>
                <a:tc>
                  <a:txBody>
                    <a:bodyPr/>
                    <a:lstStyle/>
                    <a:p>
                      <a:pPr algn="ctr"/>
                      <a:r>
                        <a:rPr lang="en-US" sz="2000" b="1" dirty="0" smtClean="0"/>
                        <a:t>29</a:t>
                      </a:r>
                      <a:endParaRPr lang="en-US" sz="2000" b="1" dirty="0"/>
                    </a:p>
                  </a:txBody>
                  <a:tcPr marL="96818" marR="96818"/>
                </a:tc>
                <a:tc>
                  <a:txBody>
                    <a:bodyPr/>
                    <a:lstStyle/>
                    <a:p>
                      <a:pPr algn="ctr"/>
                      <a:r>
                        <a:rPr lang="en-US" sz="2000" b="1" dirty="0" smtClean="0"/>
                        <a:t>Quetiapine</a:t>
                      </a:r>
                      <a:endParaRPr lang="en-US" sz="2000" b="1" dirty="0"/>
                    </a:p>
                  </a:txBody>
                  <a:tcPr marL="96818" marR="96818"/>
                </a:tc>
                <a:tc>
                  <a:txBody>
                    <a:bodyPr/>
                    <a:lstStyle/>
                    <a:p>
                      <a:pPr algn="ctr"/>
                      <a:r>
                        <a:rPr lang="en-US" sz="2000" b="1" dirty="0" smtClean="0"/>
                        <a:t>24</a:t>
                      </a:r>
                      <a:endParaRPr lang="en-US" sz="2000" b="1" dirty="0"/>
                    </a:p>
                  </a:txBody>
                  <a:tcPr marL="96818" marR="96818"/>
                </a:tc>
              </a:tr>
              <a:tr h="399714">
                <a:tc>
                  <a:txBody>
                    <a:bodyPr/>
                    <a:lstStyle/>
                    <a:p>
                      <a:r>
                        <a:rPr lang="en-US" sz="2000" b="1" dirty="0" smtClean="0"/>
                        <a:t>20</a:t>
                      </a:r>
                      <a:endParaRPr lang="en-US" sz="2000" b="1" dirty="0"/>
                    </a:p>
                  </a:txBody>
                  <a:tcPr marL="96818" marR="96818"/>
                </a:tc>
                <a:tc>
                  <a:txBody>
                    <a:bodyPr/>
                    <a:lstStyle/>
                    <a:p>
                      <a:r>
                        <a:rPr lang="en-US" sz="2000" b="1" dirty="0" smtClean="0"/>
                        <a:t>Cocaine</a:t>
                      </a:r>
                      <a:endParaRPr lang="en-US" sz="2000" b="1" dirty="0"/>
                    </a:p>
                  </a:txBody>
                  <a:tcPr marL="96818" marR="96818"/>
                </a:tc>
                <a:tc>
                  <a:txBody>
                    <a:bodyPr/>
                    <a:lstStyle/>
                    <a:p>
                      <a:pPr algn="ctr"/>
                      <a:r>
                        <a:rPr lang="en-US" sz="2000" b="1" dirty="0" smtClean="0"/>
                        <a:t>23</a:t>
                      </a:r>
                      <a:endParaRPr lang="en-US" sz="2000" b="1" dirty="0"/>
                    </a:p>
                  </a:txBody>
                  <a:tcPr marL="96818" marR="96818"/>
                </a:tc>
                <a:tc>
                  <a:txBody>
                    <a:bodyPr/>
                    <a:lstStyle/>
                    <a:p>
                      <a:pPr algn="ctr"/>
                      <a:r>
                        <a:rPr lang="en-US" sz="2000" b="1" dirty="0" smtClean="0"/>
                        <a:t>Oxazepam</a:t>
                      </a:r>
                      <a:endParaRPr lang="en-US" sz="2000" b="1" dirty="0"/>
                    </a:p>
                  </a:txBody>
                  <a:tcPr marL="96818" marR="96818"/>
                </a:tc>
                <a:tc>
                  <a:txBody>
                    <a:bodyPr/>
                    <a:lstStyle/>
                    <a:p>
                      <a:pPr algn="ctr"/>
                      <a:r>
                        <a:rPr lang="en-US" sz="2000" b="1" dirty="0" smtClean="0"/>
                        <a:t>22</a:t>
                      </a:r>
                      <a:endParaRPr lang="en-US" sz="2000" b="1" dirty="0"/>
                    </a:p>
                  </a:txBody>
                  <a:tcPr marL="96818" marR="96818"/>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solidFill>
                  <a:schemeClr val="tx1"/>
                </a:solidFill>
              </a:rPr>
              <a:t>Odds and Ends</a:t>
            </a:r>
          </a:p>
        </p:txBody>
      </p:sp>
      <p:sp>
        <p:nvSpPr>
          <p:cNvPr id="14339" name="Content Placeholder 2"/>
          <p:cNvSpPr>
            <a:spLocks noGrp="1"/>
          </p:cNvSpPr>
          <p:nvPr>
            <p:ph sz="quarter" idx="1"/>
          </p:nvPr>
        </p:nvSpPr>
        <p:spPr>
          <a:xfrm>
            <a:off x="609600" y="1828800"/>
            <a:ext cx="7924800" cy="4267200"/>
          </a:xfrm>
        </p:spPr>
        <p:txBody>
          <a:bodyPr/>
          <a:lstStyle/>
          <a:p>
            <a:pPr eaLnBrk="1" hangingPunct="1"/>
            <a:r>
              <a:rPr lang="en-US" sz="2800" smtClean="0"/>
              <a:t>Drugs we do not routinely look for:</a:t>
            </a:r>
          </a:p>
          <a:p>
            <a:pPr lvl="1" eaLnBrk="1" hangingPunct="1"/>
            <a:r>
              <a:rPr lang="en-US" sz="2400" smtClean="0"/>
              <a:t>Aripiprazole, GHB, Risperidone, Ziprasidone, LSD, Buprenorphine, Mushrooms</a:t>
            </a:r>
          </a:p>
          <a:p>
            <a:pPr lvl="1" eaLnBrk="1" hangingPunct="1"/>
            <a:endParaRPr lang="en-US" sz="2500" smtClean="0"/>
          </a:p>
          <a:p>
            <a:pPr eaLnBrk="1" hangingPunct="1"/>
            <a:r>
              <a:rPr lang="en-US" sz="2800" smtClean="0"/>
              <a:t>Don’t routinely report out:</a:t>
            </a:r>
          </a:p>
          <a:p>
            <a:pPr lvl="1" eaLnBrk="1" hangingPunct="1"/>
            <a:r>
              <a:rPr lang="en-US" sz="2400" smtClean="0"/>
              <a:t>Caffeine, EME, EDDP, nicotine</a:t>
            </a:r>
          </a:p>
          <a:p>
            <a:pPr lvl="1" eaLnBrk="1" hangingPunct="1"/>
            <a:endParaRPr lang="en-US" sz="2500" smtClean="0"/>
          </a:p>
          <a:p>
            <a:pPr eaLnBrk="1" hangingPunct="1"/>
            <a:r>
              <a:rPr lang="en-US" sz="2800" smtClean="0"/>
              <a:t>Accreditation concerns</a:t>
            </a:r>
          </a:p>
          <a:p>
            <a:pPr lvl="1" eaLnBrk="1" hangingPunct="1"/>
            <a:r>
              <a:rPr lang="en-US" sz="2400" smtClean="0"/>
              <a:t>We now have to confirm all drugs (i.e. 2</a:t>
            </a:r>
            <a:r>
              <a:rPr lang="en-US" sz="2400" baseline="30000" smtClean="0"/>
              <a:t>nd</a:t>
            </a:r>
            <a:r>
              <a:rPr lang="en-US" sz="2400" smtClean="0"/>
              <a:t> test)</a:t>
            </a:r>
          </a:p>
          <a:p>
            <a:pPr lvl="1" eaLnBrk="1" hangingPunct="1"/>
            <a:r>
              <a:rPr lang="en-US" sz="2400" smtClean="0"/>
              <a:t>We now have strict Limits of Quantitation (LOQ’s</a:t>
            </a:r>
            <a:r>
              <a:rPr lang="en-US" sz="2500" smtClean="0"/>
              <a:t>)</a:t>
            </a:r>
          </a:p>
          <a:p>
            <a:pPr eaLnBrk="1" hangingPunct="1"/>
            <a:endParaRPr lang="en-US" sz="2700" smtClean="0"/>
          </a:p>
          <a:p>
            <a:pPr lvl="1" eaLnBrk="1" hangingPunct="1"/>
            <a:endParaRPr lang="en-US" sz="2400" smtClean="0"/>
          </a:p>
          <a:p>
            <a:pPr eaLnBrk="1" hangingPunct="1"/>
            <a:endParaRPr 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solidFill>
                  <a:schemeClr val="tx1"/>
                </a:solidFill>
              </a:rPr>
              <a:t>Paperwork &amp; Tox Reports</a:t>
            </a:r>
          </a:p>
        </p:txBody>
      </p:sp>
      <p:sp>
        <p:nvSpPr>
          <p:cNvPr id="15363" name="Rectangle 3"/>
          <p:cNvSpPr>
            <a:spLocks noGrp="1" noChangeArrowheads="1"/>
          </p:cNvSpPr>
          <p:nvPr>
            <p:ph sz="quarter" idx="1"/>
          </p:nvPr>
        </p:nvSpPr>
        <p:spPr>
          <a:xfrm>
            <a:off x="914400" y="1981200"/>
            <a:ext cx="7772400" cy="4149725"/>
          </a:xfrm>
        </p:spPr>
        <p:txBody>
          <a:bodyPr/>
          <a:lstStyle/>
          <a:p>
            <a:pPr eaLnBrk="1" hangingPunct="1">
              <a:buFont typeface="Wingdings" pitchFamily="2" charset="2"/>
              <a:buChar char="Ø"/>
            </a:pPr>
            <a:r>
              <a:rPr lang="en-US" smtClean="0"/>
              <a:t>Paperwork</a:t>
            </a:r>
          </a:p>
          <a:p>
            <a:pPr lvl="1" eaLnBrk="1" hangingPunct="1">
              <a:buFont typeface="Wingdings" pitchFamily="2" charset="2"/>
              <a:buChar char="Ø"/>
            </a:pPr>
            <a:r>
              <a:rPr lang="en-US" smtClean="0"/>
              <a:t>Please send in Face Sheets and include any/all drugs</a:t>
            </a:r>
          </a:p>
          <a:p>
            <a:pPr lvl="1" eaLnBrk="1" hangingPunct="1">
              <a:buFont typeface="Wingdings" pitchFamily="2" charset="2"/>
              <a:buChar char="Ø"/>
            </a:pPr>
            <a:r>
              <a:rPr lang="en-US" smtClean="0"/>
              <a:t>Enter correct agency contact information</a:t>
            </a:r>
          </a:p>
          <a:p>
            <a:pPr lvl="1" eaLnBrk="1" hangingPunct="1">
              <a:buFont typeface="Wingdings" pitchFamily="2" charset="2"/>
              <a:buChar char="Ø"/>
            </a:pPr>
            <a:endParaRPr lang="en-US" smtClean="0"/>
          </a:p>
          <a:p>
            <a:pPr eaLnBrk="1" hangingPunct="1">
              <a:buFont typeface="Wingdings" pitchFamily="2" charset="2"/>
              <a:buChar char="Ø"/>
            </a:pPr>
            <a:r>
              <a:rPr lang="en-US" smtClean="0"/>
              <a:t>Proposed changes to Tox Reports</a:t>
            </a:r>
          </a:p>
          <a:p>
            <a:pPr lvl="1" eaLnBrk="1" hangingPunct="1">
              <a:buFont typeface="Wingdings" pitchFamily="2" charset="2"/>
              <a:buChar char="Ø"/>
            </a:pPr>
            <a:r>
              <a:rPr lang="en-US" smtClean="0"/>
              <a:t>New LIMS system</a:t>
            </a:r>
          </a:p>
          <a:p>
            <a:pPr lvl="1" eaLnBrk="1" hangingPunct="1">
              <a:buFont typeface="Wingdings" pitchFamily="2" charset="2"/>
              <a:buChar char="Ø"/>
            </a:pPr>
            <a:r>
              <a:rPr lang="en-US" smtClean="0"/>
              <a:t>Will list all analyst(s) who did testing</a:t>
            </a:r>
          </a:p>
          <a:p>
            <a:pPr lvl="1" eaLnBrk="1" hangingPunct="1">
              <a:buFont typeface="Wingdings" pitchFamily="2" charset="2"/>
              <a:buChar char="Ø"/>
            </a:pPr>
            <a:r>
              <a:rPr lang="en-US" smtClean="0"/>
              <a:t>Will provide information on which drugs/classes we actually tested for, even if it’s negative</a:t>
            </a:r>
          </a:p>
          <a:p>
            <a:pPr eaLnBrk="1" hangingPunct="1">
              <a:buFont typeface="Wingdings" pitchFamily="2" charset="2"/>
              <a:buChar char="Ø"/>
            </a:pPr>
            <a:endParaRPr lang="en-US" smtClean="0"/>
          </a:p>
          <a:p>
            <a:pPr lvl="1" eaLnBrk="1" hangingPunct="1">
              <a:buFont typeface="Wingdings" pitchFamily="2" charset="2"/>
              <a:buChar char="Ø"/>
            </a:pPr>
            <a:endParaRPr lang="en-US" smtClean="0"/>
          </a:p>
          <a:p>
            <a:pPr eaLnBrk="1" hangingPunct="1">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2">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11404</TotalTime>
  <Words>1478</Words>
  <Application>Microsoft Office PowerPoint</Application>
  <PresentationFormat>On-screen Show (4:3)</PresentationFormat>
  <Paragraphs>237</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Bookman Old Style</vt:lpstr>
      <vt:lpstr>Gill Sans MT</vt:lpstr>
      <vt:lpstr>Wingdings 3</vt:lpstr>
      <vt:lpstr>Wingdings</vt:lpstr>
      <vt:lpstr>Times New Roman</vt:lpstr>
      <vt:lpstr>Origin</vt:lpstr>
      <vt:lpstr> Toxicology Laboratory  Updates</vt:lpstr>
      <vt:lpstr>General stats</vt:lpstr>
      <vt:lpstr># Drugs found per DRE case</vt:lpstr>
      <vt:lpstr>Most frequent drugs – top 10</vt:lpstr>
      <vt:lpstr>Most frequent drugs – top 20</vt:lpstr>
      <vt:lpstr>Odds and Ends</vt:lpstr>
      <vt:lpstr>Paperwork &amp; Tox Reports</vt:lpstr>
    </vt:vector>
  </TitlesOfParts>
  <Manager>Dr. Barry Logan</Manager>
  <Company>Washington State Patrol Forensic Laboratory Services Bureau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on DINS - update</dc:title>
  <dc:subject>FLSB Death Investigation Network</dc:subject>
  <dc:creator>Johanna Noedel</dc:creator>
  <cp:keywords>Death Investigation</cp:keywords>
  <dc:description>Posted on 9/27</dc:description>
  <cp:lastModifiedBy>Washington State Patrol</cp:lastModifiedBy>
  <cp:revision>1008</cp:revision>
  <dcterms:created xsi:type="dcterms:W3CDTF">2001-07-25T15:15:50Z</dcterms:created>
  <dcterms:modified xsi:type="dcterms:W3CDTF">2010-09-09T18:13:51Z</dcterms:modified>
  <cp:category>DIN</cp:category>
</cp:coreProperties>
</file>