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23"/>
  </p:notesMasterIdLst>
  <p:sldIdLst>
    <p:sldId id="256" r:id="rId2"/>
    <p:sldId id="401" r:id="rId3"/>
    <p:sldId id="402" r:id="rId4"/>
    <p:sldId id="269" r:id="rId5"/>
    <p:sldId id="271" r:id="rId6"/>
    <p:sldId id="277" r:id="rId7"/>
    <p:sldId id="336" r:id="rId8"/>
    <p:sldId id="302" r:id="rId9"/>
    <p:sldId id="430" r:id="rId10"/>
    <p:sldId id="408" r:id="rId11"/>
    <p:sldId id="412" r:id="rId12"/>
    <p:sldId id="425" r:id="rId13"/>
    <p:sldId id="433" r:id="rId14"/>
    <p:sldId id="414" r:id="rId15"/>
    <p:sldId id="415" r:id="rId16"/>
    <p:sldId id="416" r:id="rId17"/>
    <p:sldId id="392" r:id="rId18"/>
    <p:sldId id="394" r:id="rId19"/>
    <p:sldId id="421" r:id="rId20"/>
    <p:sldId id="422" r:id="rId21"/>
    <p:sldId id="42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E74"/>
    <a:srgbClr val="3366CC"/>
    <a:srgbClr val="0033CC"/>
    <a:srgbClr val="000099"/>
    <a:srgbClr val="00FFFF"/>
    <a:srgbClr val="CCECFF"/>
    <a:srgbClr val="C8C8B4"/>
    <a:srgbClr val="730519"/>
    <a:srgbClr val="50462D"/>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36" autoAdjust="0"/>
    <p:restoredTop sz="85316" autoAdjust="0"/>
  </p:normalViewPr>
  <p:slideViewPr>
    <p:cSldViewPr>
      <p:cViewPr>
        <p:scale>
          <a:sx n="75" d="100"/>
          <a:sy n="75" d="100"/>
        </p:scale>
        <p:origin x="-810" y="-474"/>
      </p:cViewPr>
      <p:guideLst>
        <p:guide orient="horz" pos="2160"/>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900"/>
    </p:cViewPr>
  </p:sorterViewPr>
  <p:notesViewPr>
    <p:cSldViewPr>
      <p:cViewPr>
        <p:scale>
          <a:sx n="75" d="100"/>
          <a:sy n="75" d="100"/>
        </p:scale>
        <p:origin x="-140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48" charset="0"/>
              </a:defRPr>
            </a:lvl1pPr>
          </a:lstStyle>
          <a:p>
            <a:endParaRPr lang="en-US"/>
          </a:p>
        </p:txBody>
      </p:sp>
      <p:sp>
        <p:nvSpPr>
          <p:cNvPr id="181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48" charset="0"/>
              </a:defRPr>
            </a:lvl1pPr>
          </a:lstStyle>
          <a:p>
            <a:endParaRPr lang="en-US"/>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1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48" charset="0"/>
              </a:defRPr>
            </a:lvl1pPr>
          </a:lstStyle>
          <a:p>
            <a:endParaRPr lang="en-US"/>
          </a:p>
        </p:txBody>
      </p:sp>
      <p:sp>
        <p:nvSpPr>
          <p:cNvPr id="181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48" charset="0"/>
              </a:defRPr>
            </a:lvl1pPr>
          </a:lstStyle>
          <a:p>
            <a:fld id="{56103FF5-C279-4C09-B3AC-80DD27E636C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48" charset="0"/>
        <a:ea typeface="+mn-ea"/>
        <a:cs typeface="+mn-cs"/>
      </a:defRPr>
    </a:lvl1pPr>
    <a:lvl2pPr marL="457200" algn="l" rtl="0" fontAlgn="base">
      <a:spcBef>
        <a:spcPct val="30000"/>
      </a:spcBef>
      <a:spcAft>
        <a:spcPct val="0"/>
      </a:spcAft>
      <a:defRPr sz="1200" kern="1200">
        <a:solidFill>
          <a:schemeClr val="tx1"/>
        </a:solidFill>
        <a:latin typeface="Times" pitchFamily="48" charset="0"/>
        <a:ea typeface="+mn-ea"/>
        <a:cs typeface="+mn-cs"/>
      </a:defRPr>
    </a:lvl2pPr>
    <a:lvl3pPr marL="914400" algn="l" rtl="0" fontAlgn="base">
      <a:spcBef>
        <a:spcPct val="30000"/>
      </a:spcBef>
      <a:spcAft>
        <a:spcPct val="0"/>
      </a:spcAft>
      <a:defRPr sz="1200" kern="1200">
        <a:solidFill>
          <a:schemeClr val="tx1"/>
        </a:solidFill>
        <a:latin typeface="Times" pitchFamily="48" charset="0"/>
        <a:ea typeface="+mn-ea"/>
        <a:cs typeface="+mn-cs"/>
      </a:defRPr>
    </a:lvl3pPr>
    <a:lvl4pPr marL="1371600" algn="l" rtl="0" fontAlgn="base">
      <a:spcBef>
        <a:spcPct val="30000"/>
      </a:spcBef>
      <a:spcAft>
        <a:spcPct val="0"/>
      </a:spcAft>
      <a:defRPr sz="1200" kern="1200">
        <a:solidFill>
          <a:schemeClr val="tx1"/>
        </a:solidFill>
        <a:latin typeface="Times" pitchFamily="48" charset="0"/>
        <a:ea typeface="+mn-ea"/>
        <a:cs typeface="+mn-cs"/>
      </a:defRPr>
    </a:lvl4pPr>
    <a:lvl5pPr marL="1828800" algn="l" rtl="0" fontAlgn="base">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FFC7B-56A5-456A-AF79-6AEBB60C04E3}" type="slidenum">
              <a:rPr lang="en-US"/>
              <a:pPr/>
              <a:t>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FE339-EE7F-4A4F-A4D4-CE5377C82880}" type="slidenum">
              <a:rPr lang="en-US"/>
              <a:pPr/>
              <a:t>14</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a:xfrm>
            <a:off x="685800" y="4343400"/>
            <a:ext cx="5486400" cy="4114800"/>
          </a:xfrm>
        </p:spPr>
        <p:txBody>
          <a:bodyPr/>
          <a:lstStyle/>
          <a:p>
            <a:pPr>
              <a:spcBef>
                <a:spcPct val="0"/>
              </a:spcBef>
            </a:pPr>
            <a:endParaRPr lang="en-US"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3F227-6047-4082-BBF5-238B7B2E8449}" type="slidenum">
              <a:rPr lang="en-US"/>
              <a:pPr/>
              <a:t>15</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a:xfrm>
            <a:off x="685800" y="4343400"/>
            <a:ext cx="5486400" cy="4114800"/>
          </a:xfrm>
        </p:spPr>
        <p:txBody>
          <a:bodyPr/>
          <a:lstStyle/>
          <a:p>
            <a:pPr>
              <a:spcBef>
                <a:spcPct val="0"/>
              </a:spcBef>
            </a:pPr>
            <a:r>
              <a:rPr lang="en-US" sz="1800"/>
              <a:t>Q for Prosecutors, “What recent issues have you faced in your office.”</a:t>
            </a:r>
          </a:p>
          <a:p>
            <a:pPr>
              <a:spcBef>
                <a:spcPct val="0"/>
              </a:spcBef>
            </a:pPr>
            <a:r>
              <a:rPr lang="en-US" sz="1800"/>
              <a:t>After response, then ask, “Who here has also faced the same or similar issue.”</a:t>
            </a:r>
          </a:p>
          <a:p>
            <a:pPr>
              <a:spcBef>
                <a:spcPct val="0"/>
              </a:spcBef>
            </a:pPr>
            <a:endParaRPr lang="en-US" sz="1800"/>
          </a:p>
          <a:p>
            <a:pPr>
              <a:spcBef>
                <a:spcPct val="0"/>
              </a:spcBef>
            </a:pPr>
            <a:r>
              <a:rPr lang="en-US" sz="1800"/>
              <a:t>My role is to be the dispatcher in one location who takes the issue and provides the answer.  Be connected to each office, therefore knowing where to find the answer.</a:t>
            </a:r>
          </a:p>
          <a:p>
            <a:pPr>
              <a:spcBef>
                <a:spcPct val="0"/>
              </a:spcBef>
            </a:pPr>
            <a:endParaRPr lang="en-US" sz="1800"/>
          </a:p>
          <a:p>
            <a:pPr>
              <a:spcBef>
                <a:spcPct val="0"/>
              </a:spcBef>
            </a:pPr>
            <a:r>
              <a:rPr lang="en-US" sz="1800"/>
              <a:t>From the first few weeks on the job, I gained a greater understanding of how many players and the vast resources there truly are when it comes to traffic safety violations.  I have met with toxicologists, DRE instructors, DUI Task Forces, STEP, ALS Administrative Hearing Officers, Alcohol &amp; Beverage Control, EUDL, RADAR, MADD, SADD, TVADC, RAC, Drug Court coordinators, Drug Czar, judges, prosecutors, probation officers, Traffic Reconstruction Investigators, Alcohol Evaluators, Expert Witnesses, Engineers, and the list just keeps getting larger as I settle in to this position.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3EB81-1340-4F0D-977B-C5D93F1A9A9B}" type="slidenum">
              <a:rPr lang="en-US"/>
              <a:pPr/>
              <a:t>16</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a:xfrm>
            <a:off x="685800" y="4343400"/>
            <a:ext cx="5486400" cy="4114800"/>
          </a:xfrm>
        </p:spPr>
        <p:txBody>
          <a:bodyPr/>
          <a:lstStyle/>
          <a:p>
            <a:pPr>
              <a:spcBef>
                <a:spcPct val="0"/>
              </a:spcBef>
            </a:pPr>
            <a:r>
              <a:rPr lang="en-US" sz="1800" dirty="0"/>
              <a:t>Networking.  TSRPs have connected across the country – defense experts are crossing borders.  Issues start in Maine and go to California.  We have a network to communicate and keep in touch in order to be proactive, not reactive.</a:t>
            </a:r>
          </a:p>
          <a:p>
            <a:pPr>
              <a:spcBef>
                <a:spcPct val="0"/>
              </a:spcBef>
            </a:pPr>
            <a:endParaRPr lang="en-US" sz="1800" dirty="0"/>
          </a:p>
          <a:p>
            <a:pPr>
              <a:spcBef>
                <a:spcPct val="0"/>
              </a:spcBef>
            </a:pPr>
            <a:r>
              <a:rPr lang="en-US" sz="1800" dirty="0"/>
              <a:t>A key component to that network is NTLC.</a:t>
            </a:r>
          </a:p>
          <a:p>
            <a:pPr>
              <a:spcBef>
                <a:spcPct val="0"/>
              </a:spcBef>
            </a:pPr>
            <a:endParaRPr lang="en-US" sz="1800" dirty="0"/>
          </a:p>
          <a:p>
            <a:pPr>
              <a:spcBef>
                <a:spcPct val="0"/>
              </a:spcBef>
            </a:pPr>
            <a:r>
              <a:rPr lang="en-US" sz="1800" dirty="0"/>
              <a:t>The American Prosecutors Research Institute's</a:t>
            </a:r>
            <a:r>
              <a:rPr lang="en-US" sz="1800" b="1" dirty="0"/>
              <a:t> National Traffic Law Center (NTLC)</a:t>
            </a:r>
            <a:r>
              <a:rPr lang="en-US" sz="1800" dirty="0"/>
              <a:t> is a resource designed to benefit prosecutors and our traffic safety partners. The mission of the NTLC is to improve the quality of justice in traffic safety adjudications by increasing the awareness of highway safety issues through the compilation, creation and dissemination of legal and technical information and by providing training and reference services.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9AD01-3F2F-4048-BC05-4BD52FBC1AA9}" type="slidenum">
              <a:rPr lang="en-US"/>
              <a:pPr/>
              <a:t>17</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BE0E9-D9E8-4ABB-AE91-B14BEA0729C9}" type="slidenum">
              <a:rPr lang="en-US"/>
              <a:pPr/>
              <a:t>18</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AE4CE-3FC5-47CA-AD86-61C1CB1AEAB9}" type="slidenum">
              <a:rPr lang="en-US"/>
              <a:pPr/>
              <a:t>19</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a:xfrm>
            <a:off x="685800" y="4343400"/>
            <a:ext cx="5486400" cy="4114800"/>
          </a:xfrm>
        </p:spPr>
        <p:txBody>
          <a:bodyPr/>
          <a:lstStyle/>
          <a:p>
            <a:pPr>
              <a:spcBef>
                <a:spcPct val="0"/>
              </a:spcBef>
            </a:pPr>
            <a:endParaRPr lang="en-US"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E00F0-4230-46AE-A85B-A148A5478F11}" type="slidenum">
              <a:rPr lang="en-US"/>
              <a:pPr/>
              <a:t>20</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85800" y="4343400"/>
            <a:ext cx="5486400" cy="4114800"/>
          </a:xfrm>
        </p:spPr>
        <p:txBody>
          <a:bodyPr/>
          <a:lstStyle/>
          <a:p>
            <a:pPr>
              <a:spcBef>
                <a:spcPct val="0"/>
              </a:spcBef>
            </a:pPr>
            <a:endParaRPr lang="en-US"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8E098-08F4-4D4B-BC3A-D22ABF575878}" type="slidenum">
              <a:rPr lang="en-US"/>
              <a:pPr/>
              <a:t>21</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3400"/>
            <a:ext cx="5486400" cy="4114800"/>
          </a:xfrm>
        </p:spPr>
        <p:txBody>
          <a:bodyPr/>
          <a:lstStyle/>
          <a:p>
            <a:pPr>
              <a:spcBef>
                <a:spcPct val="0"/>
              </a:spcBef>
            </a:pPr>
            <a:endParaRPr 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3BDDF-436A-47CE-B55A-12529B4CE4C6}" type="slidenum">
              <a:rPr lang="en-US"/>
              <a:pPr/>
              <a:t>2</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a:xfrm>
            <a:off x="685800" y="4343400"/>
            <a:ext cx="54864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68284-B7D7-4DF6-9FDA-105866BBDAC3}" type="slidenum">
              <a:rPr lang="en-US"/>
              <a:pPr/>
              <a:t>3</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a:xfrm>
            <a:off x="685800" y="4343400"/>
            <a:ext cx="5486400" cy="4114800"/>
          </a:xfrm>
        </p:spPr>
        <p:txBody>
          <a:bodyPr/>
          <a:lstStyle/>
          <a:p>
            <a:r>
              <a:rPr lang="en-US" dirty="0"/>
              <a:t>Actually a TSRP, is the State’s expert on DUI and traffic related prosecutions.  A TSRP acts as a liaison between prosecutors, law enforcement and allied professionals.  Not only works on the State and local level, but I serve as a national representative.</a:t>
            </a:r>
          </a:p>
          <a:p>
            <a:r>
              <a:rPr lang="en-US" dirty="0"/>
              <a:t>TSRPs are dedicated to eliminating their jobs by reducing alcohol related fatalities on America’s highways through improved enforcement and prosecution of impaired driving and other traffic laws. The TSRP contributes to better enforcement and prosecution through education, publications, technical assistance, interagency cooperation, general liaison in the traffic safety community and through development of their own expertise in the law, technologies and best practices in traffic safety.</a:t>
            </a:r>
          </a:p>
          <a:p>
            <a:endParaRPr lang="en-US" dirty="0"/>
          </a:p>
          <a:p>
            <a:r>
              <a:rPr lang="en-US" dirty="0"/>
              <a:t>Currently, 41 states (42 including the Northern Mariana Island) represented.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A4D8C-7720-411D-8BDB-793B53D8C341}" type="slidenum">
              <a:rPr lang="en-US"/>
              <a:pPr/>
              <a:t>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C821A-F561-4021-A6A3-AF912866301A}" type="slidenum">
              <a:rPr lang="en-US"/>
              <a:pPr/>
              <a:t>5</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99A63-6FBF-415B-921C-411A77CDA193}" type="slidenum">
              <a:rPr lang="en-US"/>
              <a:pPr/>
              <a:t>6</a:t>
            </a:fld>
            <a:endParaRPr lang="en-US"/>
          </a:p>
        </p:txBody>
      </p:sp>
      <p:sp>
        <p:nvSpPr>
          <p:cNvPr id="210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 . . And . .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3F9C9-929C-4B22-BAAA-7AE7683CC6C2}" type="slidenum">
              <a:rPr lang="en-US"/>
              <a:pPr/>
              <a:t>7</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t>Finally, the need for alcohol treatment has been recognized by NHTSA.  They are encouraging medical professionals to become involved in screening for alcohol problems and intervening when such problems are uncovered.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D5959-D62E-4326-B4A1-D01D3B68E185}" type="slidenum">
              <a:rPr lang="en-US"/>
              <a:pPr/>
              <a:t>8</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t>First, let’s look at what we know about this battle at the National level.  As you can see from this 2004 Crime-Crash Clock, there is a problem.  We are losing way too many of our brothers, our sisters, our parents, our friends and our children on the Nation’s roads.  Due to the nature and complexity of DUI cases, I spend most of my time focusing on this crime.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D62BA-AC79-4760-B6E9-43CA54167535}" type="slidenum">
              <a:rPr lang="en-US"/>
              <a:pPr/>
              <a:t>11</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a:xfrm>
            <a:off x="685800" y="4343400"/>
            <a:ext cx="5486400" cy="4114800"/>
          </a:xfrm>
        </p:spPr>
        <p:txBody>
          <a:bodyPr/>
          <a:lstStyle/>
          <a:p>
            <a:pPr>
              <a:spcBef>
                <a:spcPct val="0"/>
              </a:spcBef>
            </a:pPr>
            <a:r>
              <a:rPr lang="en-US" sz="1800"/>
              <a:t>Each TSRP has four main objectives.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3CFC4AF-7F8E-4F68-A06D-9AEFB00F3EB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BCBE4-D969-4E70-8832-136DEADFC9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45827A-C43E-41EF-957E-EE4B98D5D2B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4D0C13-A48B-44A6-A2B4-C96658BFB37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A2B10AE-018C-44DB-97FE-90531A855B5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0AAC0C4-BD7E-4771-B448-EC28B7C08CE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EB3E406-0D3D-47BE-AA1D-659D806594F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30C5175-AAD6-41C7-9027-BDE0668438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1E3E9CB-781E-4CB8-85C4-9BCE18CDF43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49D73D-81A9-4A61-ABD7-8E2B50740F4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1F74E-4FE7-4C4B-A0BC-F399AC63D85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C2E1E3D-16FE-4804-960C-896297D5DE1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D49B422-AC84-44F5-8B2E-C4399F8BF0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01D57D7-AFA4-435A-AB71-26A0EEE5A3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D8C73C-7228-4912-BB2A-E8BE59FA95C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8F4786B-83D2-4B2F-B625-387EB9C53D0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F24DB31-7C80-4821-92E5-77FE27082B3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1371600" y="3352800"/>
            <a:ext cx="6400800" cy="3124200"/>
          </a:xfrm>
        </p:spPr>
        <p:txBody>
          <a:bodyPr>
            <a:normAutofit lnSpcReduction="10000"/>
          </a:bodyPr>
          <a:lstStyle/>
          <a:p>
            <a:pPr>
              <a:spcBef>
                <a:spcPct val="0"/>
              </a:spcBef>
            </a:pPr>
            <a:endParaRPr lang="en-US" sz="2200" dirty="0">
              <a:solidFill>
                <a:schemeClr val="tx1"/>
              </a:solidFill>
            </a:endParaRPr>
          </a:p>
          <a:p>
            <a:pPr>
              <a:spcBef>
                <a:spcPct val="0"/>
              </a:spcBef>
            </a:pPr>
            <a:r>
              <a:rPr lang="en-US" sz="2400" dirty="0" smtClean="0">
                <a:solidFill>
                  <a:schemeClr val="tx1"/>
                </a:solidFill>
              </a:rPr>
              <a:t>COURTNEY POPP </a:t>
            </a:r>
          </a:p>
          <a:p>
            <a:pPr>
              <a:spcBef>
                <a:spcPct val="0"/>
              </a:spcBef>
            </a:pPr>
            <a:endParaRPr lang="en-US" sz="2400" dirty="0" smtClean="0">
              <a:solidFill>
                <a:schemeClr val="tx1"/>
              </a:solidFill>
            </a:endParaRPr>
          </a:p>
          <a:p>
            <a:pPr>
              <a:spcBef>
                <a:spcPct val="0"/>
              </a:spcBef>
            </a:pPr>
            <a:r>
              <a:rPr lang="en-US" sz="2400" dirty="0" smtClean="0">
                <a:solidFill>
                  <a:schemeClr val="tx1"/>
                </a:solidFill>
              </a:rPr>
              <a:t>MOSES GARCIA</a:t>
            </a:r>
          </a:p>
          <a:p>
            <a:pPr>
              <a:spcBef>
                <a:spcPct val="0"/>
              </a:spcBef>
            </a:pPr>
            <a:endParaRPr lang="en-US" sz="2400" dirty="0" smtClean="0">
              <a:solidFill>
                <a:schemeClr val="tx1"/>
              </a:solidFill>
            </a:endParaRPr>
          </a:p>
          <a:p>
            <a:pPr>
              <a:spcBef>
                <a:spcPct val="0"/>
              </a:spcBef>
            </a:pPr>
            <a:endParaRPr lang="en-US" sz="2400" dirty="0" smtClean="0">
              <a:solidFill>
                <a:schemeClr val="tx1"/>
              </a:solidFill>
            </a:endParaRPr>
          </a:p>
          <a:p>
            <a:pPr>
              <a:spcBef>
                <a:spcPct val="0"/>
              </a:spcBef>
            </a:pPr>
            <a:endParaRPr lang="en-US" sz="2400" dirty="0" smtClean="0">
              <a:solidFill>
                <a:schemeClr val="tx1"/>
              </a:solidFill>
            </a:endParaRPr>
          </a:p>
          <a:p>
            <a:pPr>
              <a:spcBef>
                <a:spcPct val="0"/>
              </a:spcBef>
            </a:pPr>
            <a:r>
              <a:rPr lang="en-US" sz="2400" dirty="0" smtClean="0">
                <a:solidFill>
                  <a:srgbClr val="0E2E74"/>
                </a:solidFill>
              </a:rPr>
              <a:t>WASHINGTON STATE PATROL</a:t>
            </a:r>
            <a:r>
              <a:rPr lang="en-US" sz="2400" dirty="0">
                <a:solidFill>
                  <a:srgbClr val="0E2E74"/>
                </a:solidFill>
              </a:rPr>
              <a:t/>
            </a:r>
            <a:br>
              <a:rPr lang="en-US" sz="2400" dirty="0">
                <a:solidFill>
                  <a:srgbClr val="0E2E74"/>
                </a:solidFill>
              </a:rPr>
            </a:br>
            <a:endParaRPr lang="en-US" sz="2400" dirty="0">
              <a:solidFill>
                <a:srgbClr val="0E2E74"/>
              </a:solidFill>
            </a:endParaRPr>
          </a:p>
        </p:txBody>
      </p:sp>
      <p:sp>
        <p:nvSpPr>
          <p:cNvPr id="2050" name="Rectangle 2"/>
          <p:cNvSpPr>
            <a:spLocks noGrp="1" noChangeArrowheads="1"/>
          </p:cNvSpPr>
          <p:nvPr>
            <p:ph type="ctrTitle"/>
          </p:nvPr>
        </p:nvSpPr>
        <p:spPr>
          <a:xfrm>
            <a:off x="381000" y="838200"/>
            <a:ext cx="8305800" cy="1905000"/>
          </a:xfrm>
        </p:spPr>
        <p:txBody>
          <a:bodyPr>
            <a:normAutofit/>
          </a:bodyPr>
          <a:lstStyle/>
          <a:p>
            <a:r>
              <a:rPr lang="en-US" sz="4800" b="1" dirty="0" smtClean="0"/>
              <a:t>Traffic </a:t>
            </a:r>
            <a:r>
              <a:rPr lang="en-US" sz="4800" b="1" dirty="0"/>
              <a:t>Safety </a:t>
            </a:r>
            <a:br>
              <a:rPr lang="en-US" sz="4800" b="1" dirty="0"/>
            </a:br>
            <a:r>
              <a:rPr lang="en-US" sz="4800" b="1" dirty="0"/>
              <a:t>Resource </a:t>
            </a:r>
            <a:r>
              <a:rPr lang="en-US" sz="4800" b="1" dirty="0" smtClean="0"/>
              <a:t>Prosecutors</a:t>
            </a:r>
            <a:endParaRPr lang="en-US" sz="48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r>
              <a:rPr lang="en-US"/>
              <a:t>Strategy For Teamwork</a:t>
            </a:r>
          </a:p>
        </p:txBody>
      </p:sp>
      <p:sp>
        <p:nvSpPr>
          <p:cNvPr id="658437" name="Rectangle 5"/>
          <p:cNvSpPr>
            <a:spLocks noGrp="1" noChangeArrowheads="1"/>
          </p:cNvSpPr>
          <p:nvPr>
            <p:ph sz="quarter" idx="1"/>
          </p:nvPr>
        </p:nvSpPr>
        <p:spPr/>
        <p:txBody>
          <a:bodyPr/>
          <a:lstStyle/>
          <a:p>
            <a:endParaRPr lang="en-US" dirty="0"/>
          </a:p>
          <a:p>
            <a:r>
              <a:rPr lang="en-US" dirty="0"/>
              <a:t>Prosecutors</a:t>
            </a:r>
          </a:p>
          <a:p>
            <a:r>
              <a:rPr lang="en-US" dirty="0"/>
              <a:t>Law Enforcement</a:t>
            </a:r>
          </a:p>
          <a:p>
            <a:r>
              <a:rPr lang="en-US" dirty="0"/>
              <a:t>Crime Lab</a:t>
            </a:r>
          </a:p>
          <a:p>
            <a:r>
              <a:rPr lang="en-US" dirty="0"/>
              <a:t>Victims</a:t>
            </a:r>
          </a:p>
          <a:p>
            <a:endParaRPr lang="en-US" dirty="0"/>
          </a:p>
        </p:txBody>
      </p:sp>
      <p:pic>
        <p:nvPicPr>
          <p:cNvPr id="658439" name="Picture 7" descr="teamwork3_300x300"/>
          <p:cNvPicPr>
            <a:picLocks noChangeAspect="1" noChangeArrowheads="1"/>
          </p:cNvPicPr>
          <p:nvPr/>
        </p:nvPicPr>
        <p:blipFill>
          <a:blip r:embed="rId2" cstate="print"/>
          <a:srcRect/>
          <a:stretch>
            <a:fillRect/>
          </a:stretch>
        </p:blipFill>
        <p:spPr bwMode="auto">
          <a:xfrm>
            <a:off x="4876800" y="1752600"/>
            <a:ext cx="3200400" cy="3200400"/>
          </a:xfrm>
          <a:prstGeom prst="rect">
            <a:avLst/>
          </a:prstGeom>
          <a:noFill/>
        </p:spPr>
      </p:pic>
      <p:sp>
        <p:nvSpPr>
          <p:cNvPr id="5" name="TextBox 4"/>
          <p:cNvSpPr txBox="1"/>
          <p:nvPr/>
        </p:nvSpPr>
        <p:spPr>
          <a:xfrm>
            <a:off x="457200" y="5181600"/>
            <a:ext cx="8153400" cy="830997"/>
          </a:xfrm>
          <a:prstGeom prst="rect">
            <a:avLst/>
          </a:prstGeom>
          <a:noFill/>
        </p:spPr>
        <p:txBody>
          <a:bodyPr wrap="square" rtlCol="0">
            <a:spAutoFit/>
          </a:bodyPr>
          <a:lstStyle/>
          <a:p>
            <a:pPr algn="ctr"/>
            <a:r>
              <a:rPr lang="en-US" sz="2400" dirty="0" smtClean="0"/>
              <a:t>No single individual, agency or advocacy group can succeed with such a massive undertaking on their own.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7650" name="Group 2"/>
          <p:cNvGrpSpPr>
            <a:grpSpLocks/>
          </p:cNvGrpSpPr>
          <p:nvPr/>
        </p:nvGrpSpPr>
        <p:grpSpPr bwMode="auto">
          <a:xfrm>
            <a:off x="1143000" y="2133600"/>
            <a:ext cx="2667000" cy="2019300"/>
            <a:chOff x="720" y="1344"/>
            <a:chExt cx="1680" cy="1272"/>
          </a:xfrm>
        </p:grpSpPr>
        <p:grpSp>
          <p:nvGrpSpPr>
            <p:cNvPr id="667651" name="Group 3"/>
            <p:cNvGrpSpPr>
              <a:grpSpLocks/>
            </p:cNvGrpSpPr>
            <p:nvPr/>
          </p:nvGrpSpPr>
          <p:grpSpPr bwMode="auto">
            <a:xfrm>
              <a:off x="1069" y="1704"/>
              <a:ext cx="1331" cy="912"/>
              <a:chOff x="1069" y="1704"/>
              <a:chExt cx="1331" cy="912"/>
            </a:xfrm>
          </p:grpSpPr>
          <p:sp>
            <p:nvSpPr>
              <p:cNvPr id="667652" name="AutoShape 4" descr="Class room"/>
              <p:cNvSpPr>
                <a:spLocks noChangeAspect="1" noChangeArrowheads="1"/>
              </p:cNvSpPr>
              <p:nvPr/>
            </p:nvSpPr>
            <p:spPr bwMode="auto">
              <a:xfrm>
                <a:off x="1069" y="1704"/>
                <a:ext cx="1010" cy="912"/>
              </a:xfrm>
              <a:prstGeom prst="octagon">
                <a:avLst>
                  <a:gd name="adj" fmla="val 29287"/>
                </a:avLst>
              </a:prstGeom>
              <a:blipFill dpi="0" rotWithShape="0">
                <a:blip r:embed="rId3" cstate="print"/>
                <a:srcRect/>
                <a:stretch>
                  <a:fillRect/>
                </a:stretch>
              </a:blipFill>
              <a:ln w="381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67653" name="Line 5"/>
              <p:cNvSpPr>
                <a:spLocks noChangeShapeType="1"/>
              </p:cNvSpPr>
              <p:nvPr/>
            </p:nvSpPr>
            <p:spPr bwMode="auto">
              <a:xfrm flipH="1" flipV="1">
                <a:off x="2064" y="2160"/>
                <a:ext cx="336" cy="0"/>
              </a:xfrm>
              <a:prstGeom prst="line">
                <a:avLst/>
              </a:prstGeom>
              <a:noFill/>
              <a:ln w="57150">
                <a:solidFill>
                  <a:schemeClr val="tx1"/>
                </a:solidFill>
                <a:round/>
                <a:headEnd/>
                <a:tailEnd/>
              </a:ln>
              <a:effectLst>
                <a:outerShdw dist="35921" dir="2700000" algn="ctr" rotWithShape="0">
                  <a:schemeClr val="bg2"/>
                </a:outerShdw>
              </a:effectLst>
            </p:spPr>
            <p:txBody>
              <a:bodyPr/>
              <a:lstStyle/>
              <a:p>
                <a:endParaRPr lang="en-US"/>
              </a:p>
            </p:txBody>
          </p:sp>
        </p:grpSp>
        <p:sp>
          <p:nvSpPr>
            <p:cNvPr id="667654" name="Text Box 6"/>
            <p:cNvSpPr txBox="1">
              <a:spLocks noChangeArrowheads="1"/>
            </p:cNvSpPr>
            <p:nvPr/>
          </p:nvSpPr>
          <p:spPr bwMode="auto">
            <a:xfrm>
              <a:off x="720" y="1344"/>
              <a:ext cx="811" cy="2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400">
                  <a:latin typeface="Arial" charset="0"/>
                </a:rPr>
                <a:t>Training</a:t>
              </a:r>
            </a:p>
          </p:txBody>
        </p:sp>
      </p:grpSp>
      <p:grpSp>
        <p:nvGrpSpPr>
          <p:cNvPr id="667655" name="Group 7"/>
          <p:cNvGrpSpPr>
            <a:grpSpLocks/>
          </p:cNvGrpSpPr>
          <p:nvPr/>
        </p:nvGrpSpPr>
        <p:grpSpPr bwMode="auto">
          <a:xfrm>
            <a:off x="3770313" y="228600"/>
            <a:ext cx="1603375" cy="2474913"/>
            <a:chOff x="2543" y="168"/>
            <a:chExt cx="1010" cy="1559"/>
          </a:xfrm>
        </p:grpSpPr>
        <p:sp>
          <p:nvSpPr>
            <p:cNvPr id="667656" name="AutoShape 8" descr="IMG_0237"/>
            <p:cNvSpPr>
              <a:spLocks noChangeAspect="1" noChangeArrowheads="1"/>
            </p:cNvSpPr>
            <p:nvPr/>
          </p:nvSpPr>
          <p:spPr bwMode="auto">
            <a:xfrm>
              <a:off x="2543" y="527"/>
              <a:ext cx="1010" cy="912"/>
            </a:xfrm>
            <a:prstGeom prst="octagon">
              <a:avLst>
                <a:gd name="adj" fmla="val 29287"/>
              </a:avLst>
            </a:prstGeom>
            <a:blipFill dpi="0" rotWithShape="1">
              <a:blip r:embed="rId4" cstate="print"/>
              <a:srcRect/>
              <a:stretch>
                <a:fillRect/>
              </a:stretch>
            </a:blipFill>
            <a:ln w="381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67657" name="Line 9"/>
            <p:cNvSpPr>
              <a:spLocks noChangeShapeType="1"/>
            </p:cNvSpPr>
            <p:nvPr/>
          </p:nvSpPr>
          <p:spPr bwMode="auto">
            <a:xfrm>
              <a:off x="3036" y="1439"/>
              <a:ext cx="0" cy="288"/>
            </a:xfrm>
            <a:prstGeom prst="line">
              <a:avLst/>
            </a:prstGeom>
            <a:noFill/>
            <a:ln w="57150">
              <a:solidFill>
                <a:schemeClr val="tx1"/>
              </a:solidFill>
              <a:round/>
              <a:headEnd/>
              <a:tailEnd/>
            </a:ln>
            <a:effectLst/>
          </p:spPr>
          <p:txBody>
            <a:bodyPr/>
            <a:lstStyle/>
            <a:p>
              <a:endParaRPr lang="en-US"/>
            </a:p>
          </p:txBody>
        </p:sp>
        <p:sp>
          <p:nvSpPr>
            <p:cNvPr id="667658" name="Text Box 10"/>
            <p:cNvSpPr txBox="1">
              <a:spLocks noChangeArrowheads="1"/>
            </p:cNvSpPr>
            <p:nvPr/>
          </p:nvSpPr>
          <p:spPr bwMode="auto">
            <a:xfrm>
              <a:off x="2603" y="168"/>
              <a:ext cx="939" cy="2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400">
                  <a:latin typeface="Arial" charset="0"/>
                </a:rPr>
                <a:t>Resource</a:t>
              </a:r>
            </a:p>
          </p:txBody>
        </p:sp>
      </p:grpSp>
      <p:grpSp>
        <p:nvGrpSpPr>
          <p:cNvPr id="667659" name="Group 11"/>
          <p:cNvGrpSpPr>
            <a:grpSpLocks/>
          </p:cNvGrpSpPr>
          <p:nvPr/>
        </p:nvGrpSpPr>
        <p:grpSpPr bwMode="auto">
          <a:xfrm>
            <a:off x="5372100" y="2133600"/>
            <a:ext cx="3409950" cy="2019300"/>
            <a:chOff x="3384" y="1344"/>
            <a:chExt cx="2148" cy="1272"/>
          </a:xfrm>
        </p:grpSpPr>
        <p:sp>
          <p:nvSpPr>
            <p:cNvPr id="667660" name="Line 12"/>
            <p:cNvSpPr>
              <a:spLocks noChangeShapeType="1"/>
            </p:cNvSpPr>
            <p:nvPr/>
          </p:nvSpPr>
          <p:spPr bwMode="auto">
            <a:xfrm>
              <a:off x="3384" y="2159"/>
              <a:ext cx="237" cy="3"/>
            </a:xfrm>
            <a:prstGeom prst="line">
              <a:avLst/>
            </a:prstGeom>
            <a:noFill/>
            <a:ln w="57150">
              <a:solidFill>
                <a:schemeClr val="tx1"/>
              </a:solidFill>
              <a:round/>
              <a:headEnd/>
              <a:tailEnd/>
            </a:ln>
            <a:effectLst>
              <a:outerShdw dist="35921" dir="2700000" algn="ctr" rotWithShape="0">
                <a:schemeClr val="bg2"/>
              </a:outerShdw>
            </a:effectLst>
          </p:spPr>
          <p:txBody>
            <a:bodyPr/>
            <a:lstStyle/>
            <a:p>
              <a:endParaRPr lang="en-US"/>
            </a:p>
          </p:txBody>
        </p:sp>
        <p:sp>
          <p:nvSpPr>
            <p:cNvPr id="667661" name="AutoShape 13" descr="Communication - Antena"/>
            <p:cNvSpPr>
              <a:spLocks noChangeAspect="1" noChangeArrowheads="1"/>
            </p:cNvSpPr>
            <p:nvPr/>
          </p:nvSpPr>
          <p:spPr bwMode="auto">
            <a:xfrm>
              <a:off x="3622" y="1704"/>
              <a:ext cx="1010" cy="912"/>
            </a:xfrm>
            <a:prstGeom prst="octagon">
              <a:avLst>
                <a:gd name="adj" fmla="val 29287"/>
              </a:avLst>
            </a:prstGeom>
            <a:blipFill dpi="0" rotWithShape="1">
              <a:blip r:embed="rId5" cstate="print"/>
              <a:srcRect/>
              <a:stretch>
                <a:fillRect/>
              </a:stretch>
            </a:blipFill>
            <a:ln w="381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67662" name="Text Box 14"/>
            <p:cNvSpPr txBox="1">
              <a:spLocks noChangeArrowheads="1"/>
            </p:cNvSpPr>
            <p:nvPr/>
          </p:nvSpPr>
          <p:spPr bwMode="auto">
            <a:xfrm>
              <a:off x="4080" y="1344"/>
              <a:ext cx="1452" cy="2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400">
                  <a:latin typeface="Arial" charset="0"/>
                </a:rPr>
                <a:t>Communication</a:t>
              </a:r>
            </a:p>
          </p:txBody>
        </p:sp>
      </p:grpSp>
      <p:grpSp>
        <p:nvGrpSpPr>
          <p:cNvPr id="667663" name="Group 15"/>
          <p:cNvGrpSpPr>
            <a:grpSpLocks/>
          </p:cNvGrpSpPr>
          <p:nvPr/>
        </p:nvGrpSpPr>
        <p:grpSpPr bwMode="auto">
          <a:xfrm>
            <a:off x="3770313" y="4133850"/>
            <a:ext cx="1603375" cy="2287588"/>
            <a:chOff x="2375" y="2640"/>
            <a:chExt cx="1010" cy="1441"/>
          </a:xfrm>
        </p:grpSpPr>
        <p:sp>
          <p:nvSpPr>
            <p:cNvPr id="667664" name="AutoShape 16" descr="Shaking Hands"/>
            <p:cNvSpPr>
              <a:spLocks noChangeAspect="1" noChangeArrowheads="1"/>
            </p:cNvSpPr>
            <p:nvPr/>
          </p:nvSpPr>
          <p:spPr bwMode="auto">
            <a:xfrm>
              <a:off x="2375" y="2832"/>
              <a:ext cx="1010" cy="912"/>
            </a:xfrm>
            <a:prstGeom prst="octagon">
              <a:avLst>
                <a:gd name="adj" fmla="val 29287"/>
              </a:avLst>
            </a:prstGeom>
            <a:blipFill dpi="0" rotWithShape="1">
              <a:blip r:embed="rId6" cstate="print"/>
              <a:srcRect/>
              <a:stretch>
                <a:fillRect/>
              </a:stretch>
            </a:blipFill>
            <a:ln w="381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667665" name="Line 17"/>
            <p:cNvSpPr>
              <a:spLocks noChangeShapeType="1"/>
            </p:cNvSpPr>
            <p:nvPr/>
          </p:nvSpPr>
          <p:spPr bwMode="auto">
            <a:xfrm>
              <a:off x="2880" y="2640"/>
              <a:ext cx="0" cy="192"/>
            </a:xfrm>
            <a:prstGeom prst="line">
              <a:avLst/>
            </a:prstGeom>
            <a:noFill/>
            <a:ln w="57150">
              <a:solidFill>
                <a:schemeClr val="tx1"/>
              </a:solidFill>
              <a:round/>
              <a:headEnd/>
              <a:tailEnd/>
            </a:ln>
            <a:effectLst/>
          </p:spPr>
          <p:txBody>
            <a:bodyPr/>
            <a:lstStyle/>
            <a:p>
              <a:endParaRPr lang="en-US"/>
            </a:p>
          </p:txBody>
        </p:sp>
        <p:sp>
          <p:nvSpPr>
            <p:cNvPr id="667666" name="Text Box 18"/>
            <p:cNvSpPr txBox="1">
              <a:spLocks noChangeArrowheads="1"/>
            </p:cNvSpPr>
            <p:nvPr/>
          </p:nvSpPr>
          <p:spPr bwMode="auto">
            <a:xfrm>
              <a:off x="2517" y="3793"/>
              <a:ext cx="726" cy="288"/>
            </a:xfrm>
            <a:prstGeom prst="rect">
              <a:avLst/>
            </a:prstGeom>
            <a:noFill/>
            <a:ln w="9525">
              <a:noFill/>
              <a:miter lim="800000"/>
              <a:headEnd/>
              <a:tailEnd/>
            </a:ln>
            <a:effectLst/>
          </p:spPr>
          <p:txBody>
            <a:bodyPr wrap="none">
              <a:spAutoFit/>
            </a:bodyPr>
            <a:lstStyle/>
            <a:p>
              <a:pPr eaLnBrk="1" hangingPunct="1"/>
              <a:r>
                <a:rPr lang="en-US" sz="2400">
                  <a:latin typeface="Arial" charset="0"/>
                </a:rPr>
                <a:t>Liaison</a:t>
              </a:r>
            </a:p>
          </p:txBody>
        </p:sp>
      </p:grpSp>
      <p:sp>
        <p:nvSpPr>
          <p:cNvPr id="667667" name="Rectangle 19"/>
          <p:cNvSpPr>
            <a:spLocks noGrp="1" noChangeArrowheads="1"/>
          </p:cNvSpPr>
          <p:nvPr>
            <p:ph type="title"/>
          </p:nvPr>
        </p:nvSpPr>
        <p:spPr/>
        <p:txBody>
          <a:bodyPr/>
          <a:lstStyle/>
          <a:p>
            <a:pPr algn="l"/>
            <a:r>
              <a:rPr lang="en-US"/>
              <a:t>Objectives</a:t>
            </a:r>
          </a:p>
        </p:txBody>
      </p:sp>
      <p:sp>
        <p:nvSpPr>
          <p:cNvPr id="667668" name="Oval 20" descr="Courthouse"/>
          <p:cNvSpPr>
            <a:spLocks noChangeArrowheads="1"/>
          </p:cNvSpPr>
          <p:nvPr/>
        </p:nvSpPr>
        <p:spPr bwMode="auto">
          <a:xfrm>
            <a:off x="3733800" y="2667000"/>
            <a:ext cx="1676400" cy="1447800"/>
          </a:xfrm>
          <a:prstGeom prst="ellipse">
            <a:avLst/>
          </a:prstGeom>
          <a:blipFill dpi="0" rotWithShape="1">
            <a:blip r:embed="rId7" cstate="print"/>
            <a:srcRect/>
            <a:stretch>
              <a:fillRect/>
            </a:stretch>
          </a:blipFill>
          <a:ln w="38100" algn="ctr">
            <a:solidFill>
              <a:schemeClr val="tx1"/>
            </a:solidFill>
            <a:round/>
            <a:headEnd/>
            <a:tailEnd/>
          </a:ln>
          <a:effectLst>
            <a:outerShdw dist="35921" dir="2700000" algn="ctr" rotWithShape="0">
              <a:schemeClr val="bg2"/>
            </a:outerShdw>
          </a:effectLst>
        </p:spPr>
        <p:txBody>
          <a:bodyPr wrap="none" anchor="ctr"/>
          <a:lstStyle/>
          <a:p>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7667"/>
                                        </p:tgtEl>
                                        <p:attrNameLst>
                                          <p:attrName>style.visibility</p:attrName>
                                        </p:attrNameLst>
                                      </p:cBhvr>
                                      <p:to>
                                        <p:strVal val="visible"/>
                                      </p:to>
                                    </p:set>
                                    <p:animEffect transition="in" filter="fade">
                                      <p:cBhvr>
                                        <p:cTn id="7" dur="1000"/>
                                        <p:tgtEl>
                                          <p:spTgt spid="667667"/>
                                        </p:tgtEl>
                                      </p:cBhvr>
                                    </p:animEffect>
                                    <p:anim calcmode="lin" valueType="num">
                                      <p:cBhvr>
                                        <p:cTn id="8" dur="1000" fill="hold"/>
                                        <p:tgtEl>
                                          <p:spTgt spid="667667"/>
                                        </p:tgtEl>
                                        <p:attrNameLst>
                                          <p:attrName>ppt_x</p:attrName>
                                        </p:attrNameLst>
                                      </p:cBhvr>
                                      <p:tavLst>
                                        <p:tav tm="0">
                                          <p:val>
                                            <p:strVal val="#ppt_x"/>
                                          </p:val>
                                        </p:tav>
                                        <p:tav tm="100000">
                                          <p:val>
                                            <p:strVal val="#ppt_x"/>
                                          </p:val>
                                        </p:tav>
                                      </p:tavLst>
                                    </p:anim>
                                    <p:anim calcmode="lin" valueType="num">
                                      <p:cBhvr>
                                        <p:cTn id="9" dur="1000" fill="hold"/>
                                        <p:tgtEl>
                                          <p:spTgt spid="6676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667668"/>
                                        </p:tgtEl>
                                        <p:attrNameLst>
                                          <p:attrName>style.visibility</p:attrName>
                                        </p:attrNameLst>
                                      </p:cBhvr>
                                      <p:to>
                                        <p:strVal val="visible"/>
                                      </p:to>
                                    </p:set>
                                    <p:animEffect transition="in" filter="dissolve">
                                      <p:cBhvr>
                                        <p:cTn id="13" dur="1000"/>
                                        <p:tgtEl>
                                          <p:spTgt spid="66766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67650"/>
                                        </p:tgtEl>
                                        <p:attrNameLst>
                                          <p:attrName>style.visibility</p:attrName>
                                        </p:attrNameLst>
                                      </p:cBhvr>
                                      <p:to>
                                        <p:strVal val="visible"/>
                                      </p:to>
                                    </p:set>
                                    <p:animEffect transition="in" filter="dissolve">
                                      <p:cBhvr>
                                        <p:cTn id="18" dur="500"/>
                                        <p:tgtEl>
                                          <p:spTgt spid="66765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67655"/>
                                        </p:tgtEl>
                                        <p:attrNameLst>
                                          <p:attrName>style.visibility</p:attrName>
                                        </p:attrNameLst>
                                      </p:cBhvr>
                                      <p:to>
                                        <p:strVal val="visible"/>
                                      </p:to>
                                    </p:set>
                                    <p:animEffect transition="in" filter="dissolve">
                                      <p:cBhvr>
                                        <p:cTn id="23" dur="1000"/>
                                        <p:tgtEl>
                                          <p:spTgt spid="66765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67659"/>
                                        </p:tgtEl>
                                        <p:attrNameLst>
                                          <p:attrName>style.visibility</p:attrName>
                                        </p:attrNameLst>
                                      </p:cBhvr>
                                      <p:to>
                                        <p:strVal val="visible"/>
                                      </p:to>
                                    </p:set>
                                    <p:animEffect transition="in" filter="dissolve">
                                      <p:cBhvr>
                                        <p:cTn id="28" dur="1000"/>
                                        <p:tgtEl>
                                          <p:spTgt spid="6676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67663"/>
                                        </p:tgtEl>
                                        <p:attrNameLst>
                                          <p:attrName>style.visibility</p:attrName>
                                        </p:attrNameLst>
                                      </p:cBhvr>
                                      <p:to>
                                        <p:strVal val="visible"/>
                                      </p:to>
                                    </p:set>
                                    <p:animEffect transition="in" filter="dissolve">
                                      <p:cBhvr>
                                        <p:cTn id="33" dur="1000"/>
                                        <p:tgtEl>
                                          <p:spTgt spid="66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67" grpId="0"/>
      <p:bldP spid="6676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t>Training Objective</a:t>
            </a:r>
          </a:p>
        </p:txBody>
      </p:sp>
      <p:sp>
        <p:nvSpPr>
          <p:cNvPr id="694279" name="Rectangle 7"/>
          <p:cNvSpPr>
            <a:spLocks noGrp="1" noChangeArrowheads="1"/>
          </p:cNvSpPr>
          <p:nvPr>
            <p:ph sz="quarter" idx="1"/>
          </p:nvPr>
        </p:nvSpPr>
        <p:spPr/>
        <p:txBody>
          <a:bodyPr/>
          <a:lstStyle/>
          <a:p>
            <a:r>
              <a:rPr lang="en-US" dirty="0"/>
              <a:t>Provide training and assistance to prosecutors, law enforcement, and judges</a:t>
            </a:r>
            <a:r>
              <a:rPr lang="en-US" dirty="0" smtClean="0"/>
              <a:t>.</a:t>
            </a:r>
          </a:p>
          <a:p>
            <a:pPr marL="566738" lvl="1" indent="-212725">
              <a:lnSpc>
                <a:spcPct val="80000"/>
              </a:lnSpc>
              <a:tabLst>
                <a:tab pos="566738" algn="l"/>
              </a:tabLst>
            </a:pPr>
            <a:endParaRPr lang="en-US" sz="2000" i="1" dirty="0" smtClean="0"/>
          </a:p>
          <a:p>
            <a:pPr marL="566738" lvl="1" indent="-212725">
              <a:lnSpc>
                <a:spcPct val="80000"/>
              </a:lnSpc>
              <a:tabLst>
                <a:tab pos="566738" algn="l"/>
              </a:tabLst>
            </a:pPr>
            <a:r>
              <a:rPr lang="en-US" sz="2000" i="1" dirty="0" smtClean="0"/>
              <a:t>Practical DUI:  Nuts &amp; Bolts</a:t>
            </a:r>
          </a:p>
          <a:p>
            <a:pPr marL="566738" lvl="1" indent="-212725">
              <a:lnSpc>
                <a:spcPct val="80000"/>
              </a:lnSpc>
              <a:tabLst>
                <a:tab pos="566738" algn="l"/>
              </a:tabLst>
            </a:pPr>
            <a:r>
              <a:rPr lang="en-US" sz="2000" i="1" dirty="0" smtClean="0"/>
              <a:t>Prosecuting the Drugged Driver</a:t>
            </a:r>
          </a:p>
          <a:p>
            <a:pPr marL="566738" lvl="1" indent="-212725">
              <a:lnSpc>
                <a:spcPct val="80000"/>
              </a:lnSpc>
              <a:tabLst>
                <a:tab pos="566738" algn="l"/>
              </a:tabLst>
            </a:pPr>
            <a:r>
              <a:rPr lang="en-US" sz="2000" i="1" dirty="0" smtClean="0"/>
              <a:t>Protecting Lives, Saving Futures</a:t>
            </a:r>
          </a:p>
          <a:p>
            <a:pPr marL="566738" lvl="1" indent="-212725">
              <a:lnSpc>
                <a:spcPct val="80000"/>
              </a:lnSpc>
              <a:tabLst>
                <a:tab pos="566738" algn="l"/>
              </a:tabLst>
            </a:pPr>
            <a:r>
              <a:rPr lang="en-US" sz="2000" dirty="0" smtClean="0"/>
              <a:t>Toxicology Training for Prosecutors</a:t>
            </a:r>
          </a:p>
          <a:p>
            <a:pPr marL="566738" lvl="1" indent="-212725">
              <a:lnSpc>
                <a:spcPct val="80000"/>
              </a:lnSpc>
              <a:tabLst>
                <a:tab pos="566738" algn="l"/>
              </a:tabLst>
            </a:pPr>
            <a:r>
              <a:rPr lang="en-US" sz="2000" dirty="0" smtClean="0"/>
              <a:t>Cops in Court</a:t>
            </a:r>
          </a:p>
          <a:p>
            <a:pPr marL="566738" lvl="1" indent="-212725">
              <a:lnSpc>
                <a:spcPct val="80000"/>
              </a:lnSpc>
              <a:tabLst>
                <a:tab pos="566738" algn="l"/>
              </a:tabLst>
            </a:pPr>
            <a:r>
              <a:rPr lang="en-US" sz="2000" dirty="0" smtClean="0"/>
              <a:t>Case Law Updates</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457200" y="381000"/>
            <a:ext cx="8229600" cy="609600"/>
          </a:xfrm>
        </p:spPr>
        <p:txBody>
          <a:bodyPr/>
          <a:lstStyle/>
          <a:p>
            <a:r>
              <a:rPr lang="en-US" dirty="0"/>
              <a:t>Training Objective</a:t>
            </a:r>
          </a:p>
        </p:txBody>
      </p:sp>
      <p:sp>
        <p:nvSpPr>
          <p:cNvPr id="709635" name="Rectangle 3"/>
          <p:cNvSpPr>
            <a:spLocks noGrp="1" noChangeArrowheads="1"/>
          </p:cNvSpPr>
          <p:nvPr>
            <p:ph type="body" sz="half" idx="1"/>
          </p:nvPr>
        </p:nvSpPr>
        <p:spPr/>
        <p:txBody>
          <a:bodyPr/>
          <a:lstStyle/>
          <a:p>
            <a:r>
              <a:rPr lang="en-US" sz="2800" dirty="0"/>
              <a:t>Training Opportunities for Law Enforcement:</a:t>
            </a:r>
          </a:p>
          <a:p>
            <a:pPr lvl="1"/>
            <a:r>
              <a:rPr lang="en-US" sz="2400" dirty="0" smtClean="0"/>
              <a:t>DUI </a:t>
            </a:r>
            <a:r>
              <a:rPr lang="en-US" sz="2400" dirty="0"/>
              <a:t>Law for Basic Academy</a:t>
            </a:r>
          </a:p>
          <a:p>
            <a:pPr lvl="1"/>
            <a:r>
              <a:rPr lang="en-US" sz="2400" dirty="0"/>
              <a:t>Legal Updates</a:t>
            </a:r>
          </a:p>
          <a:p>
            <a:pPr lvl="1"/>
            <a:r>
              <a:rPr lang="en-US" sz="2400" dirty="0"/>
              <a:t>DRE School</a:t>
            </a:r>
          </a:p>
          <a:p>
            <a:pPr lvl="1"/>
            <a:r>
              <a:rPr lang="en-US" sz="2400" dirty="0" smtClean="0"/>
              <a:t>DUI </a:t>
            </a:r>
            <a:r>
              <a:rPr lang="en-US" sz="2400" dirty="0"/>
              <a:t>refresher training</a:t>
            </a:r>
          </a:p>
        </p:txBody>
      </p:sp>
      <p:pic>
        <p:nvPicPr>
          <p:cNvPr id="713730" name="Picture 2" descr="00920001"/>
          <p:cNvPicPr>
            <a:picLocks noGrp="1" noChangeAspect="1" noChangeArrowheads="1"/>
          </p:cNvPicPr>
          <p:nvPr>
            <p:ph sz="half" idx="2"/>
          </p:nvPr>
        </p:nvPicPr>
        <p:blipFill>
          <a:blip r:embed="rId2" cstate="print"/>
          <a:srcRect/>
          <a:stretch>
            <a:fillRect/>
          </a:stretch>
        </p:blipFill>
        <p:spPr bwMode="auto">
          <a:xfrm>
            <a:off x="5715000" y="4038600"/>
            <a:ext cx="2971800" cy="1981200"/>
          </a:xfrm>
          <a:prstGeom prst="rect">
            <a:avLst/>
          </a:prstGeom>
          <a:noFill/>
        </p:spPr>
      </p:pic>
      <p:pic>
        <p:nvPicPr>
          <p:cNvPr id="713732" name="Picture 4" descr="https://fortress.wa.gov/cjtc/www/images/blea/slideshow_11.jpg"/>
          <p:cNvPicPr>
            <a:picLocks noChangeAspect="1" noChangeArrowheads="1"/>
          </p:cNvPicPr>
          <p:nvPr/>
        </p:nvPicPr>
        <p:blipFill>
          <a:blip r:embed="rId3" cstate="print"/>
          <a:srcRect/>
          <a:stretch>
            <a:fillRect/>
          </a:stretch>
        </p:blipFill>
        <p:spPr bwMode="auto">
          <a:xfrm>
            <a:off x="4572000" y="1981200"/>
            <a:ext cx="2343150" cy="1895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457200" y="381000"/>
            <a:ext cx="8229600" cy="609600"/>
          </a:xfrm>
        </p:spPr>
        <p:txBody>
          <a:bodyPr>
            <a:normAutofit/>
          </a:bodyPr>
          <a:lstStyle/>
          <a:p>
            <a:r>
              <a:rPr lang="en-US" dirty="0"/>
              <a:t>Resource Objective</a:t>
            </a:r>
          </a:p>
        </p:txBody>
      </p:sp>
      <p:pic>
        <p:nvPicPr>
          <p:cNvPr id="671748" name="Picture 4" descr="Courthouse"/>
          <p:cNvPicPr>
            <a:picLocks noGrp="1" noChangeAspect="1" noChangeArrowheads="1"/>
          </p:cNvPicPr>
          <p:nvPr>
            <p:ph sz="half" idx="1"/>
          </p:nvPr>
        </p:nvPicPr>
        <p:blipFill>
          <a:blip r:embed="rId3" cstate="print"/>
          <a:stretch>
            <a:fillRect/>
          </a:stretch>
        </p:blipFill>
        <p:spPr>
          <a:xfrm>
            <a:off x="1105801" y="1981200"/>
            <a:ext cx="2741398" cy="4114800"/>
          </a:xfrm>
          <a:noFill/>
          <a:ln/>
        </p:spPr>
      </p:pic>
      <p:sp>
        <p:nvSpPr>
          <p:cNvPr id="671747" name="Rectangle 3"/>
          <p:cNvSpPr>
            <a:spLocks noGrp="1" noChangeArrowheads="1"/>
          </p:cNvSpPr>
          <p:nvPr>
            <p:ph type="body" sz="half" idx="2"/>
          </p:nvPr>
        </p:nvSpPr>
        <p:spPr>
          <a:xfrm>
            <a:off x="4419600" y="1905000"/>
            <a:ext cx="4343400" cy="4225925"/>
          </a:xfrm>
        </p:spPr>
        <p:txBody>
          <a:bodyPr/>
          <a:lstStyle/>
          <a:p>
            <a:r>
              <a:rPr lang="en-US" sz="2800"/>
              <a:t>Serve as a Resource:</a:t>
            </a:r>
          </a:p>
          <a:p>
            <a:pPr lvl="1"/>
            <a:r>
              <a:rPr lang="en-US" sz="2400"/>
              <a:t>Brief Banks</a:t>
            </a:r>
          </a:p>
          <a:p>
            <a:pPr lvl="1"/>
            <a:r>
              <a:rPr lang="en-US" sz="2400"/>
              <a:t>Expert Witness Banks</a:t>
            </a:r>
          </a:p>
          <a:p>
            <a:pPr lvl="1"/>
            <a:r>
              <a:rPr lang="en-US" sz="2400"/>
              <a:t>Specific Case Analysis</a:t>
            </a:r>
          </a:p>
          <a:p>
            <a:pPr lvl="1"/>
            <a:r>
              <a:rPr lang="en-US" sz="2400"/>
              <a:t>Court Watch</a:t>
            </a:r>
          </a:p>
          <a:p>
            <a:pPr lvl="1"/>
            <a:r>
              <a:rPr lang="en-US" sz="2400"/>
              <a:t>Jury Instructions</a:t>
            </a:r>
          </a:p>
          <a:p>
            <a:pPr lvl="1"/>
            <a:r>
              <a:rPr lang="en-US" sz="2400"/>
              <a:t>Predicate Questions</a:t>
            </a:r>
          </a:p>
          <a:p>
            <a:pPr lvl="1"/>
            <a:r>
              <a:rPr lang="en-US" sz="2400"/>
              <a:t>Individual Technical Assistance</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457200" y="381000"/>
            <a:ext cx="8229600" cy="609600"/>
          </a:xfrm>
        </p:spPr>
        <p:txBody>
          <a:bodyPr/>
          <a:lstStyle/>
          <a:p>
            <a:r>
              <a:rPr lang="en-US" dirty="0"/>
              <a:t>Communication &amp; Liaison Objective</a:t>
            </a:r>
          </a:p>
        </p:txBody>
      </p:sp>
      <p:sp>
        <p:nvSpPr>
          <p:cNvPr id="673795" name="Rectangle 3"/>
          <p:cNvSpPr>
            <a:spLocks noGrp="1" noChangeArrowheads="1"/>
          </p:cNvSpPr>
          <p:nvPr>
            <p:ph type="body" sz="half" idx="1"/>
          </p:nvPr>
        </p:nvSpPr>
        <p:spPr>
          <a:xfrm>
            <a:off x="152400" y="1752600"/>
            <a:ext cx="5334000" cy="4724400"/>
          </a:xfrm>
        </p:spPr>
        <p:txBody>
          <a:bodyPr/>
          <a:lstStyle/>
          <a:p>
            <a:r>
              <a:rPr lang="en-US" sz="2800" dirty="0"/>
              <a:t>Between, Among and For:</a:t>
            </a:r>
          </a:p>
          <a:p>
            <a:pPr lvl="1"/>
            <a:r>
              <a:rPr lang="en-US" sz="2400" dirty="0"/>
              <a:t>Prosecutors</a:t>
            </a:r>
          </a:p>
          <a:p>
            <a:pPr lvl="1"/>
            <a:r>
              <a:rPr lang="en-US" sz="2400" dirty="0"/>
              <a:t>Law Enforcement</a:t>
            </a:r>
          </a:p>
          <a:p>
            <a:pPr lvl="1"/>
            <a:r>
              <a:rPr lang="en-US" sz="2400" dirty="0"/>
              <a:t>Toxicologists</a:t>
            </a:r>
          </a:p>
          <a:p>
            <a:pPr lvl="1"/>
            <a:r>
              <a:rPr lang="en-US" sz="2400" dirty="0"/>
              <a:t>Victim Advocates</a:t>
            </a:r>
          </a:p>
          <a:p>
            <a:pPr lvl="1"/>
            <a:r>
              <a:rPr lang="en-US" sz="2400" dirty="0" smtClean="0"/>
              <a:t>Traffic Safety Commission</a:t>
            </a:r>
            <a:endParaRPr lang="en-US" sz="2400" dirty="0"/>
          </a:p>
          <a:p>
            <a:pPr lvl="1"/>
            <a:r>
              <a:rPr lang="en-US" sz="2400" dirty="0"/>
              <a:t>Legislators</a:t>
            </a:r>
          </a:p>
          <a:p>
            <a:pPr lvl="1"/>
            <a:r>
              <a:rPr lang="en-US" sz="2400" dirty="0" smtClean="0"/>
              <a:t>Advisory </a:t>
            </a:r>
            <a:r>
              <a:rPr lang="en-US" sz="2400" dirty="0"/>
              <a:t>Committees/ Commissions</a:t>
            </a:r>
          </a:p>
        </p:txBody>
      </p:sp>
      <p:pic>
        <p:nvPicPr>
          <p:cNvPr id="7" name="Content Placeholder 6" descr="telephone.jpg"/>
          <p:cNvPicPr>
            <a:picLocks noGrp="1" noChangeAspect="1"/>
          </p:cNvPicPr>
          <p:nvPr>
            <p:ph sz="quarter" idx="3"/>
          </p:nvPr>
        </p:nvPicPr>
        <p:blipFill>
          <a:blip r:embed="rId3" cstate="print"/>
          <a:stretch>
            <a:fillRect/>
          </a:stretch>
        </p:blipFill>
        <p:spPr>
          <a:xfrm>
            <a:off x="5257800" y="3962400"/>
            <a:ext cx="2255520" cy="1676400"/>
          </a:xfrm>
        </p:spPr>
      </p:pic>
      <p:pic>
        <p:nvPicPr>
          <p:cNvPr id="673796" name="Picture 4" descr="Meetings"/>
          <p:cNvPicPr>
            <a:picLocks noGrp="1" noChangeAspect="1" noChangeArrowheads="1"/>
          </p:cNvPicPr>
          <p:nvPr>
            <p:ph sz="quarter" idx="2"/>
          </p:nvPr>
        </p:nvPicPr>
        <p:blipFill>
          <a:blip r:embed="rId4" cstate="print"/>
          <a:srcRect/>
          <a:stretch>
            <a:fillRect/>
          </a:stretch>
        </p:blipFill>
        <p:spPr>
          <a:xfrm>
            <a:off x="6477000" y="1752600"/>
            <a:ext cx="2362200" cy="2362200"/>
          </a:xfrm>
          <a:noFill/>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42" name="Group 2"/>
          <p:cNvGrpSpPr>
            <a:grpSpLocks/>
          </p:cNvGrpSpPr>
          <p:nvPr/>
        </p:nvGrpSpPr>
        <p:grpSpPr bwMode="auto">
          <a:xfrm>
            <a:off x="3581400" y="4876800"/>
            <a:ext cx="5734050" cy="1454150"/>
            <a:chOff x="1008" y="2880"/>
            <a:chExt cx="3612" cy="916"/>
          </a:xfrm>
        </p:grpSpPr>
        <p:pic>
          <p:nvPicPr>
            <p:cNvPr id="675843" name="Picture 3" descr="small_apri_trans_2"/>
            <p:cNvPicPr>
              <a:picLocks noChangeAspect="1" noChangeArrowheads="1"/>
            </p:cNvPicPr>
            <p:nvPr/>
          </p:nvPicPr>
          <p:blipFill>
            <a:blip r:embed="rId3" cstate="print"/>
            <a:srcRect/>
            <a:stretch>
              <a:fillRect/>
            </a:stretch>
          </p:blipFill>
          <p:spPr bwMode="auto">
            <a:xfrm>
              <a:off x="1008" y="3280"/>
              <a:ext cx="3612" cy="516"/>
            </a:xfrm>
            <a:prstGeom prst="rect">
              <a:avLst/>
            </a:prstGeom>
            <a:noFill/>
            <a:ln/>
            <a:effectLst/>
          </p:spPr>
        </p:pic>
        <p:sp>
          <p:nvSpPr>
            <p:cNvPr id="675844" name="Text Box 4"/>
            <p:cNvSpPr txBox="1">
              <a:spLocks noChangeArrowheads="1"/>
            </p:cNvSpPr>
            <p:nvPr/>
          </p:nvSpPr>
          <p:spPr bwMode="auto">
            <a:xfrm>
              <a:off x="1652" y="2880"/>
              <a:ext cx="2625" cy="312"/>
            </a:xfrm>
            <a:prstGeom prst="rect">
              <a:avLst/>
            </a:prstGeom>
            <a:solidFill>
              <a:srgbClr val="FFFF00"/>
            </a:solidFill>
            <a:ln w="38100">
              <a:solidFill>
                <a:schemeClr val="tx1"/>
              </a:solidFill>
              <a:miter lim="800000"/>
              <a:headEnd/>
              <a:tailEnd/>
            </a:ln>
            <a:effectLst>
              <a:outerShdw dist="35921" dir="2700000" algn="ctr" rotWithShape="0">
                <a:schemeClr val="bg2"/>
              </a:outerShdw>
            </a:effectLst>
          </p:spPr>
          <p:txBody>
            <a:bodyPr wrap="none">
              <a:spAutoFit/>
            </a:bodyPr>
            <a:lstStyle/>
            <a:p>
              <a:pPr eaLnBrk="1" hangingPunct="1"/>
              <a:r>
                <a:rPr lang="en-US" sz="2400" b="1">
                  <a:effectLst>
                    <a:outerShdw blurRad="38100" dist="38100" dir="2700000" algn="tl">
                      <a:srgbClr val="000000"/>
                    </a:outerShdw>
                  </a:effectLst>
                  <a:latin typeface="Arial" charset="0"/>
                </a:rPr>
                <a:t>National Traffic Law Center</a:t>
              </a:r>
            </a:p>
          </p:txBody>
        </p:sp>
      </p:grpSp>
      <p:grpSp>
        <p:nvGrpSpPr>
          <p:cNvPr id="675845" name="Group 5"/>
          <p:cNvGrpSpPr>
            <a:grpSpLocks/>
          </p:cNvGrpSpPr>
          <p:nvPr/>
        </p:nvGrpSpPr>
        <p:grpSpPr bwMode="auto">
          <a:xfrm>
            <a:off x="381000" y="3352800"/>
            <a:ext cx="3476625" cy="2895600"/>
            <a:chOff x="432" y="528"/>
            <a:chExt cx="2600" cy="2118"/>
          </a:xfrm>
        </p:grpSpPr>
        <p:pic>
          <p:nvPicPr>
            <p:cNvPr id="675846" name="Picture 6" descr="nodrknodrgdrv 2"/>
            <p:cNvPicPr>
              <a:picLocks noChangeAspect="1" noChangeArrowheads="1"/>
            </p:cNvPicPr>
            <p:nvPr/>
          </p:nvPicPr>
          <p:blipFill>
            <a:blip r:embed="rId4" cstate="print"/>
            <a:srcRect/>
            <a:stretch>
              <a:fillRect/>
            </a:stretch>
          </p:blipFill>
          <p:spPr bwMode="auto">
            <a:xfrm>
              <a:off x="432" y="528"/>
              <a:ext cx="1584" cy="1584"/>
            </a:xfrm>
            <a:prstGeom prst="rect">
              <a:avLst/>
            </a:prstGeom>
            <a:noFill/>
          </p:spPr>
        </p:pic>
        <p:sp>
          <p:nvSpPr>
            <p:cNvPr id="675847" name="Text Box 7"/>
            <p:cNvSpPr txBox="1">
              <a:spLocks noChangeArrowheads="1"/>
            </p:cNvSpPr>
            <p:nvPr/>
          </p:nvSpPr>
          <p:spPr bwMode="auto">
            <a:xfrm>
              <a:off x="432" y="2017"/>
              <a:ext cx="2600" cy="629"/>
            </a:xfrm>
            <a:prstGeom prst="rect">
              <a:avLst/>
            </a:prstGeom>
            <a:solidFill>
              <a:srgbClr val="FFFF00"/>
            </a:solidFill>
            <a:ln w="38100">
              <a:solidFill>
                <a:schemeClr val="tx1"/>
              </a:solidFill>
              <a:miter lim="800000"/>
              <a:headEnd/>
              <a:tailEnd/>
            </a:ln>
            <a:effectLst>
              <a:outerShdw dist="35921" dir="2700000" algn="ctr" rotWithShape="0">
                <a:schemeClr val="bg2"/>
              </a:outerShdw>
            </a:effectLst>
          </p:spPr>
          <p:txBody>
            <a:bodyPr wrap="none">
              <a:spAutoFit/>
            </a:bodyPr>
            <a:lstStyle/>
            <a:p>
              <a:pPr eaLnBrk="1" hangingPunct="1"/>
              <a:r>
                <a:rPr lang="en-US" sz="2400" b="1">
                  <a:effectLst>
                    <a:outerShdw blurRad="38100" dist="38100" dir="2700000" algn="tl">
                      <a:srgbClr val="000000"/>
                    </a:outerShdw>
                  </a:effectLst>
                  <a:latin typeface="Arial" charset="0"/>
                </a:rPr>
                <a:t>Traffic Safety </a:t>
              </a:r>
            </a:p>
            <a:p>
              <a:pPr eaLnBrk="1" hangingPunct="1"/>
              <a:r>
                <a:rPr lang="en-US" sz="2400" b="1">
                  <a:effectLst>
                    <a:outerShdw blurRad="38100" dist="38100" dir="2700000" algn="tl">
                      <a:srgbClr val="000000"/>
                    </a:outerShdw>
                  </a:effectLst>
                  <a:latin typeface="Arial" charset="0"/>
                </a:rPr>
                <a:t>Resource Prosecutors</a:t>
              </a:r>
            </a:p>
          </p:txBody>
        </p:sp>
      </p:grpSp>
      <p:pic>
        <p:nvPicPr>
          <p:cNvPr id="675848" name="Picture 8" descr="group transparent"/>
          <p:cNvPicPr>
            <a:picLocks noChangeAspect="1" noChangeArrowheads="1"/>
          </p:cNvPicPr>
          <p:nvPr/>
        </p:nvPicPr>
        <p:blipFill>
          <a:blip r:embed="rId5" cstate="print"/>
          <a:srcRect/>
          <a:stretch>
            <a:fillRect/>
          </a:stretch>
        </p:blipFill>
        <p:spPr bwMode="auto">
          <a:xfrm>
            <a:off x="5334000" y="914400"/>
            <a:ext cx="3576638" cy="3576638"/>
          </a:xfrm>
          <a:prstGeom prst="rect">
            <a:avLst/>
          </a:prstGeom>
          <a:noFill/>
        </p:spPr>
      </p:pic>
      <p:sp>
        <p:nvSpPr>
          <p:cNvPr id="675849" name="Text Box 9">
            <a:hlinkClick r:id="" action="ppaction://noaction"/>
          </p:cNvPr>
          <p:cNvSpPr txBox="1">
            <a:spLocks noChangeArrowheads="1"/>
          </p:cNvSpPr>
          <p:nvPr/>
        </p:nvSpPr>
        <p:spPr bwMode="auto">
          <a:xfrm>
            <a:off x="304800" y="381000"/>
            <a:ext cx="5513388" cy="762000"/>
          </a:xfrm>
          <a:prstGeom prst="rect">
            <a:avLst/>
          </a:prstGeom>
          <a:gradFill rotWithShape="1">
            <a:gsLst>
              <a:gs pos="0">
                <a:srgbClr val="FFFF00"/>
              </a:gs>
              <a:gs pos="100000">
                <a:srgbClr val="FFFF00">
                  <a:gamma/>
                  <a:shade val="46275"/>
                  <a:invGamma/>
                </a:srgbClr>
              </a:gs>
            </a:gsLst>
            <a:lin ang="5400000" scaled="1"/>
          </a:gradFill>
          <a:ln w="38100" algn="ctr">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spAutoFit/>
            <a:flatTx/>
          </a:bodyPr>
          <a:lstStyle/>
          <a:p>
            <a:pPr algn="ctr" eaLnBrk="1" hangingPunct="1">
              <a:spcBef>
                <a:spcPct val="50000"/>
              </a:spcBef>
            </a:pPr>
            <a:r>
              <a:rPr lang="en-US" sz="4400" b="1">
                <a:effectLst>
                  <a:outerShdw blurRad="38100" dist="38100" dir="2700000" algn="tl">
                    <a:srgbClr val="000000"/>
                  </a:outerShdw>
                </a:effectLst>
                <a:latin typeface="Arial" charset="0"/>
              </a:rPr>
              <a:t>Networking</a:t>
            </a:r>
          </a:p>
        </p:txBody>
      </p:sp>
      <p:pic>
        <p:nvPicPr>
          <p:cNvPr id="675850" name="Picture 10" descr="NAPC Logo"/>
          <p:cNvPicPr>
            <a:picLocks noChangeAspect="1" noChangeArrowheads="1"/>
          </p:cNvPicPr>
          <p:nvPr/>
        </p:nvPicPr>
        <p:blipFill>
          <a:blip r:embed="rId6" cstate="print"/>
          <a:srcRect/>
          <a:stretch>
            <a:fillRect/>
          </a:stretch>
        </p:blipFill>
        <p:spPr bwMode="auto">
          <a:xfrm>
            <a:off x="3124200" y="2362200"/>
            <a:ext cx="2330450" cy="2185988"/>
          </a:xfrm>
          <a:prstGeom prst="rect">
            <a:avLst/>
          </a:prstGeom>
          <a:noFill/>
          <a:ln w="9525">
            <a:noFill/>
            <a:miter lim="800000"/>
            <a:headEnd/>
            <a:tailEnd/>
          </a:ln>
          <a:effectLst/>
        </p:spPr>
      </p:pic>
      <p:sp>
        <p:nvSpPr>
          <p:cNvPr id="675851" name="Text Box 11"/>
          <p:cNvSpPr txBox="1">
            <a:spLocks noChangeArrowheads="1"/>
          </p:cNvSpPr>
          <p:nvPr/>
        </p:nvSpPr>
        <p:spPr bwMode="auto">
          <a:xfrm>
            <a:off x="1371600" y="1676400"/>
            <a:ext cx="3270250" cy="495300"/>
          </a:xfrm>
          <a:prstGeom prst="rect">
            <a:avLst/>
          </a:prstGeom>
          <a:solidFill>
            <a:srgbClr val="FFFF00"/>
          </a:solidFill>
          <a:ln w="38100">
            <a:solidFill>
              <a:schemeClr val="tx1"/>
            </a:solidFill>
            <a:miter lim="800000"/>
            <a:headEnd/>
            <a:tailEnd/>
          </a:ln>
          <a:effectLst>
            <a:outerShdw dist="35921" dir="2700000" algn="ctr" rotWithShape="0">
              <a:schemeClr val="bg2"/>
            </a:outerShdw>
          </a:effectLst>
        </p:spPr>
        <p:txBody>
          <a:bodyPr>
            <a:spAutoFit/>
          </a:bodyPr>
          <a:lstStyle/>
          <a:p>
            <a:pPr eaLnBrk="1" hangingPunct="1"/>
            <a:r>
              <a:rPr lang="en-US" sz="2400" b="1">
                <a:effectLst>
                  <a:outerShdw blurRad="38100" dist="38100" dir="2700000" algn="tl">
                    <a:srgbClr val="000000"/>
                  </a:outerShdw>
                </a:effectLst>
                <a:latin typeface="Arial" charset="0"/>
              </a:rPr>
              <a:t>NHTSA-NAPC Fellow</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What You Can Do To Help</a:t>
            </a:r>
          </a:p>
        </p:txBody>
      </p:sp>
      <p:sp>
        <p:nvSpPr>
          <p:cNvPr id="561155" name="Rectangle 3"/>
          <p:cNvSpPr>
            <a:spLocks noGrp="1" noChangeArrowheads="1"/>
          </p:cNvSpPr>
          <p:nvPr>
            <p:ph sz="quarter" idx="1"/>
          </p:nvPr>
        </p:nvSpPr>
        <p:spPr/>
        <p:txBody>
          <a:bodyPr/>
          <a:lstStyle/>
          <a:p>
            <a:pPr lvl="1"/>
            <a:r>
              <a:rPr lang="en-US"/>
              <a:t>Education on why traffic safety matters.</a:t>
            </a:r>
          </a:p>
          <a:p>
            <a:pPr lvl="1"/>
            <a:r>
              <a:rPr lang="en-US"/>
              <a:t>Asking prosecutors to attend your traffic safety events.</a:t>
            </a:r>
          </a:p>
          <a:p>
            <a:pPr lvl="1"/>
            <a:r>
              <a:rPr lang="en-US"/>
              <a:t>Patrol Ride-a-longs and Courtroom Ride-a-longs.</a:t>
            </a:r>
          </a:p>
          <a:p>
            <a:pPr lvl="1"/>
            <a:r>
              <a:rPr lang="en-US"/>
              <a:t>Invite them to conduct trainings for your department. (teacher often becomes the student)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1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2819400" y="4800600"/>
            <a:ext cx="3171225" cy="1672237"/>
          </a:xfrm>
          <a:prstGeom prst="rect">
            <a:avLst/>
          </a:prstGeom>
          <a:noFill/>
          <a:ln w="9525">
            <a:noFill/>
            <a:miter lim="800000"/>
            <a:headEnd/>
            <a:tailEnd/>
          </a:ln>
          <a:effectLst/>
        </p:spPr>
      </p:pic>
      <p:sp>
        <p:nvSpPr>
          <p:cNvPr id="565250" name="Rectangle 2"/>
          <p:cNvSpPr>
            <a:spLocks noGrp="1" noChangeArrowheads="1"/>
          </p:cNvSpPr>
          <p:nvPr>
            <p:ph type="title"/>
          </p:nvPr>
        </p:nvSpPr>
        <p:spPr/>
        <p:txBody>
          <a:bodyPr/>
          <a:lstStyle/>
          <a:p>
            <a:r>
              <a:rPr lang="en-US" dirty="0"/>
              <a:t>Benefits of a Team Approach</a:t>
            </a:r>
          </a:p>
        </p:txBody>
      </p:sp>
      <p:sp>
        <p:nvSpPr>
          <p:cNvPr id="565251" name="Rectangle 3"/>
          <p:cNvSpPr>
            <a:spLocks noGrp="1" noChangeArrowheads="1"/>
          </p:cNvSpPr>
          <p:nvPr>
            <p:ph sz="quarter" idx="1"/>
          </p:nvPr>
        </p:nvSpPr>
        <p:spPr>
          <a:xfrm>
            <a:off x="304800" y="1143000"/>
            <a:ext cx="8503920" cy="4572000"/>
          </a:xfrm>
        </p:spPr>
        <p:txBody>
          <a:bodyPr>
            <a:normAutofit/>
          </a:bodyPr>
          <a:lstStyle/>
          <a:p>
            <a:r>
              <a:rPr lang="en-US" sz="2400" dirty="0" smtClean="0"/>
              <a:t>More thorough investigations</a:t>
            </a:r>
          </a:p>
          <a:p>
            <a:r>
              <a:rPr lang="en-US" sz="2400" dirty="0" smtClean="0"/>
              <a:t>More arrests</a:t>
            </a:r>
          </a:p>
          <a:p>
            <a:r>
              <a:rPr lang="en-US" sz="2400" dirty="0" smtClean="0"/>
              <a:t>Law enforcement weighs in on plea agreements</a:t>
            </a:r>
          </a:p>
          <a:p>
            <a:r>
              <a:rPr lang="en-US" sz="2400" dirty="0" smtClean="0"/>
              <a:t>Prosecutors involve LE and victims in plea agreements</a:t>
            </a:r>
          </a:p>
          <a:p>
            <a:r>
              <a:rPr lang="en-US" sz="2400" dirty="0" smtClean="0"/>
              <a:t>Increase in convictions</a:t>
            </a:r>
          </a:p>
          <a:p>
            <a:r>
              <a:rPr lang="en-US" sz="2400" dirty="0" smtClean="0"/>
              <a:t>Special consideration given to cases filed by proactive LE</a:t>
            </a:r>
          </a:p>
          <a:p>
            <a:pPr algn="ctr">
              <a:buNone/>
            </a:pPr>
            <a:r>
              <a:rPr lang="en-US" b="1" dirty="0" smtClean="0">
                <a:solidFill>
                  <a:schemeClr val="accent1">
                    <a:lumMod val="50000"/>
                  </a:schemeClr>
                </a:solidFill>
              </a:rPr>
              <a:t>Sustained high visibility law enforcement, coupled with swift and certain punishment.</a:t>
            </a:r>
            <a:endParaRPr lang="en-US" b="1" dirty="0">
              <a:solidFill>
                <a:schemeClr val="accent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5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5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5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5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r>
              <a:rPr lang="en-US" sz="4000"/>
              <a:t>How Else Can the TSRP Help You?</a:t>
            </a:r>
          </a:p>
        </p:txBody>
      </p:sp>
      <p:sp>
        <p:nvSpPr>
          <p:cNvPr id="686083" name="Rectangle 3"/>
          <p:cNvSpPr>
            <a:spLocks noGrp="1" noChangeArrowheads="1"/>
          </p:cNvSpPr>
          <p:nvPr>
            <p:ph sz="quarter" idx="1"/>
          </p:nvPr>
        </p:nvSpPr>
        <p:spPr>
          <a:xfrm>
            <a:off x="228600" y="1524000"/>
            <a:ext cx="8610600" cy="4114800"/>
          </a:xfrm>
        </p:spPr>
        <p:txBody>
          <a:bodyPr/>
          <a:lstStyle/>
          <a:p>
            <a:r>
              <a:rPr lang="en-US" dirty="0"/>
              <a:t>The only limitation is </a:t>
            </a:r>
            <a:r>
              <a:rPr lang="en-US"/>
              <a:t>our </a:t>
            </a:r>
            <a:r>
              <a:rPr lang="en-US" smtClean="0"/>
              <a:t>imagination:</a:t>
            </a:r>
            <a:endParaRPr lang="en-US" dirty="0"/>
          </a:p>
          <a:p>
            <a:pPr lvl="1"/>
            <a:r>
              <a:rPr lang="en-US" dirty="0"/>
              <a:t>In-Service Training</a:t>
            </a:r>
          </a:p>
          <a:p>
            <a:pPr lvl="1"/>
            <a:r>
              <a:rPr lang="en-US" dirty="0"/>
              <a:t>Public Meetings</a:t>
            </a:r>
          </a:p>
          <a:p>
            <a:pPr lvl="1"/>
            <a:r>
              <a:rPr lang="en-US" dirty="0"/>
              <a:t>Academies</a:t>
            </a:r>
          </a:p>
          <a:p>
            <a:pPr lvl="1"/>
            <a:r>
              <a:rPr lang="en-US" dirty="0"/>
              <a:t>Briefs/Suppression Motions</a:t>
            </a:r>
          </a:p>
          <a:p>
            <a:pPr lvl="1"/>
            <a:r>
              <a:rPr lang="en-US" dirty="0"/>
              <a:t>Multi-Agency Meetings</a:t>
            </a:r>
          </a:p>
          <a:p>
            <a:pPr lvl="1"/>
            <a:r>
              <a:rPr lang="en-US" dirty="0"/>
              <a:t>Community Outreach</a:t>
            </a:r>
          </a:p>
        </p:txBody>
      </p:sp>
      <p:pic>
        <p:nvPicPr>
          <p:cNvPr id="686084" name="Picture 4" descr="Crash - driver's side front 35mm"/>
          <p:cNvPicPr>
            <a:picLocks noChangeAspect="1" noChangeArrowheads="1"/>
          </p:cNvPicPr>
          <p:nvPr/>
        </p:nvPicPr>
        <p:blipFill>
          <a:blip r:embed="rId3" cstate="print"/>
          <a:srcRect/>
          <a:stretch>
            <a:fillRect/>
          </a:stretch>
        </p:blipFill>
        <p:spPr bwMode="auto">
          <a:xfrm>
            <a:off x="5181600" y="3276600"/>
            <a:ext cx="3429000" cy="2220913"/>
          </a:xfrm>
          <a:prstGeom prst="rect">
            <a:avLst/>
          </a:prstGeom>
          <a:noFill/>
          <a:ln w="57150">
            <a:solidFill>
              <a:srgbClr val="000000"/>
            </a:solidFill>
            <a:miter lim="800000"/>
            <a:headEnd/>
            <a:tailEnd/>
          </a:ln>
          <a:effectLst>
            <a:outerShdw dist="35921" dir="2700000" algn="ctr" rotWithShape="0">
              <a:srgbClr val="808080"/>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13379" name="Picture 3" descr="NHTSA"/>
          <p:cNvPicPr>
            <a:picLocks noChangeAspect="1" noChangeArrowheads="1"/>
          </p:cNvPicPr>
          <p:nvPr/>
        </p:nvPicPr>
        <p:blipFill>
          <a:blip r:embed="rId3" cstate="print"/>
          <a:srcRect/>
          <a:stretch>
            <a:fillRect/>
          </a:stretch>
        </p:blipFill>
        <p:spPr bwMode="auto">
          <a:xfrm>
            <a:off x="533400" y="4343400"/>
            <a:ext cx="4114800" cy="1943100"/>
          </a:xfrm>
          <a:prstGeom prst="rect">
            <a:avLst/>
          </a:prstGeom>
          <a:noFill/>
          <a:ln w="9525">
            <a:noFill/>
            <a:miter lim="800000"/>
            <a:headEnd/>
            <a:tailEnd/>
          </a:ln>
        </p:spPr>
      </p:pic>
      <p:sp>
        <p:nvSpPr>
          <p:cNvPr id="613392" name="Text Box 16"/>
          <p:cNvSpPr txBox="1">
            <a:spLocks noChangeArrowheads="1"/>
          </p:cNvSpPr>
          <p:nvPr/>
        </p:nvSpPr>
        <p:spPr bwMode="auto">
          <a:xfrm>
            <a:off x="3962400" y="2286000"/>
            <a:ext cx="4191000" cy="1200329"/>
          </a:xfrm>
          <a:prstGeom prst="rect">
            <a:avLst/>
          </a:prstGeom>
          <a:noFill/>
          <a:ln w="9525">
            <a:noFill/>
            <a:miter lim="800000"/>
            <a:headEnd/>
            <a:tailEnd/>
          </a:ln>
          <a:effectLst/>
        </p:spPr>
        <p:txBody>
          <a:bodyPr wrap="square">
            <a:spAutoFit/>
          </a:bodyPr>
          <a:lstStyle/>
          <a:p>
            <a:pPr algn="ctr"/>
            <a:r>
              <a:rPr lang="en-US" sz="3600" b="1" dirty="0" smtClean="0">
                <a:latin typeface="Times" pitchFamily="48" charset="0"/>
              </a:rPr>
              <a:t>Washington Traffic Safety Commission</a:t>
            </a:r>
          </a:p>
        </p:txBody>
      </p:sp>
      <p:sp>
        <p:nvSpPr>
          <p:cNvPr id="613400" name="Text Box 24"/>
          <p:cNvSpPr txBox="1">
            <a:spLocks noChangeArrowheads="1"/>
          </p:cNvSpPr>
          <p:nvPr/>
        </p:nvSpPr>
        <p:spPr bwMode="auto">
          <a:xfrm>
            <a:off x="4648200" y="685800"/>
            <a:ext cx="3962400" cy="1077218"/>
          </a:xfrm>
          <a:prstGeom prst="rect">
            <a:avLst/>
          </a:prstGeom>
          <a:noFill/>
          <a:ln w="9525">
            <a:noFill/>
            <a:miter lim="800000"/>
            <a:headEnd/>
            <a:tailEnd/>
          </a:ln>
          <a:effectLst/>
        </p:spPr>
        <p:txBody>
          <a:bodyPr>
            <a:spAutoFit/>
          </a:bodyPr>
          <a:lstStyle/>
          <a:p>
            <a:pPr algn="ctr"/>
            <a:r>
              <a:rPr lang="en-US" sz="3200" b="1" dirty="0" smtClean="0">
                <a:latin typeface="Times" pitchFamily="48" charset="0"/>
              </a:rPr>
              <a:t>Washington State Patrol</a:t>
            </a:r>
            <a:endParaRPr lang="en-US" sz="3200" b="1" dirty="0">
              <a:latin typeface="Times" pitchFamily="48" charset="0"/>
            </a:endParaRPr>
          </a:p>
        </p:txBody>
      </p:sp>
      <p:pic>
        <p:nvPicPr>
          <p:cNvPr id="613406" name="Picture 30"/>
          <p:cNvPicPr>
            <a:picLocks noChangeAspect="1" noChangeArrowheads="1"/>
          </p:cNvPicPr>
          <p:nvPr/>
        </p:nvPicPr>
        <p:blipFill>
          <a:blip r:embed="rId4" cstate="print"/>
          <a:srcRect/>
          <a:stretch>
            <a:fillRect/>
          </a:stretch>
        </p:blipFill>
        <p:spPr bwMode="auto">
          <a:xfrm>
            <a:off x="2286000" y="457200"/>
            <a:ext cx="2743200" cy="1371600"/>
          </a:xfrm>
          <a:prstGeom prst="rect">
            <a:avLst/>
          </a:prstGeom>
          <a:noFill/>
          <a:ln w="9525">
            <a:noFill/>
            <a:miter lim="800000"/>
            <a:headEnd/>
            <a:tailEnd/>
          </a:ln>
        </p:spPr>
      </p:pic>
      <p:pic>
        <p:nvPicPr>
          <p:cNvPr id="613407" name="Picture 31"/>
          <p:cNvPicPr>
            <a:picLocks noChangeAspect="1" noChangeArrowheads="1"/>
          </p:cNvPicPr>
          <p:nvPr/>
        </p:nvPicPr>
        <p:blipFill>
          <a:blip r:embed="rId5" cstate="print"/>
          <a:srcRect/>
          <a:stretch>
            <a:fillRect/>
          </a:stretch>
        </p:blipFill>
        <p:spPr bwMode="auto">
          <a:xfrm>
            <a:off x="0" y="2286000"/>
            <a:ext cx="3867807" cy="1219200"/>
          </a:xfrm>
          <a:prstGeom prst="rect">
            <a:avLst/>
          </a:prstGeom>
          <a:noFill/>
          <a:ln w="9525">
            <a:noFill/>
            <a:miter lim="800000"/>
            <a:headEnd/>
            <a:tailEnd/>
          </a:ln>
        </p:spPr>
      </p:pic>
      <p:sp>
        <p:nvSpPr>
          <p:cNvPr id="12" name="Text Box 16"/>
          <p:cNvSpPr txBox="1">
            <a:spLocks noChangeArrowheads="1"/>
          </p:cNvSpPr>
          <p:nvPr/>
        </p:nvSpPr>
        <p:spPr bwMode="auto">
          <a:xfrm>
            <a:off x="4648200" y="4419600"/>
            <a:ext cx="4114800" cy="954107"/>
          </a:xfrm>
          <a:prstGeom prst="rect">
            <a:avLst/>
          </a:prstGeom>
          <a:noFill/>
          <a:ln w="9525">
            <a:noFill/>
            <a:miter lim="800000"/>
            <a:headEnd/>
            <a:tailEnd/>
          </a:ln>
          <a:effectLst/>
        </p:spPr>
        <p:txBody>
          <a:bodyPr wrap="square">
            <a:spAutoFit/>
          </a:bodyPr>
          <a:lstStyle/>
          <a:p>
            <a:pPr algn="ctr"/>
            <a:r>
              <a:rPr lang="en-US" sz="2800" b="1" dirty="0" smtClean="0">
                <a:latin typeface="Times" pitchFamily="48" charset="0"/>
              </a:rPr>
              <a:t>National Highway Traffic Safety Administration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3379"/>
                                        </p:tgtEl>
                                        <p:attrNameLst>
                                          <p:attrName>style.visibility</p:attrName>
                                        </p:attrNameLst>
                                      </p:cBhvr>
                                      <p:to>
                                        <p:strVal val="visible"/>
                                      </p:to>
                                    </p:set>
                                    <p:anim calcmode="lin" valueType="num">
                                      <p:cBhvr>
                                        <p:cTn id="7" dur="500" fill="hold"/>
                                        <p:tgtEl>
                                          <p:spTgt spid="613379"/>
                                        </p:tgtEl>
                                        <p:attrNameLst>
                                          <p:attrName>ppt_w</p:attrName>
                                        </p:attrNameLst>
                                      </p:cBhvr>
                                      <p:tavLst>
                                        <p:tav tm="0">
                                          <p:val>
                                            <p:fltVal val="0"/>
                                          </p:val>
                                        </p:tav>
                                        <p:tav tm="100000">
                                          <p:val>
                                            <p:strVal val="#ppt_w"/>
                                          </p:val>
                                        </p:tav>
                                      </p:tavLst>
                                    </p:anim>
                                    <p:anim calcmode="lin" valueType="num">
                                      <p:cBhvr>
                                        <p:cTn id="8" dur="500" fill="hold"/>
                                        <p:tgtEl>
                                          <p:spTgt spid="6133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457200" y="304800"/>
            <a:ext cx="8382000" cy="762000"/>
          </a:xfrm>
        </p:spPr>
        <p:txBody>
          <a:bodyPr/>
          <a:lstStyle/>
          <a:p>
            <a:r>
              <a:rPr lang="en-US" dirty="0"/>
              <a:t>What the TSRP Needs From You!</a:t>
            </a:r>
          </a:p>
        </p:txBody>
      </p:sp>
      <p:sp>
        <p:nvSpPr>
          <p:cNvPr id="688131" name="Rectangle 3"/>
          <p:cNvSpPr>
            <a:spLocks noGrp="1" noChangeArrowheads="1"/>
          </p:cNvSpPr>
          <p:nvPr>
            <p:ph sz="quarter" idx="1"/>
          </p:nvPr>
        </p:nvSpPr>
        <p:spPr>
          <a:xfrm>
            <a:off x="457200" y="2051050"/>
            <a:ext cx="8077200" cy="2840038"/>
          </a:xfrm>
        </p:spPr>
        <p:txBody>
          <a:bodyPr/>
          <a:lstStyle/>
          <a:p>
            <a:pPr>
              <a:lnSpc>
                <a:spcPct val="90000"/>
              </a:lnSpc>
            </a:pPr>
            <a:r>
              <a:rPr lang="en-US"/>
              <a:t>Active Participation</a:t>
            </a:r>
          </a:p>
          <a:p>
            <a:pPr>
              <a:lnSpc>
                <a:spcPct val="90000"/>
              </a:lnSpc>
            </a:pPr>
            <a:r>
              <a:rPr lang="en-US"/>
              <a:t>Interesting/Unusual Case Scenarios and Issues</a:t>
            </a:r>
          </a:p>
          <a:p>
            <a:pPr>
              <a:lnSpc>
                <a:spcPct val="90000"/>
              </a:lnSpc>
            </a:pPr>
            <a:r>
              <a:rPr lang="en-US"/>
              <a:t>Transcripts</a:t>
            </a:r>
          </a:p>
          <a:p>
            <a:pPr>
              <a:lnSpc>
                <a:spcPct val="90000"/>
              </a:lnSpc>
            </a:pPr>
            <a:r>
              <a:rPr lang="en-US"/>
              <a:t>Feedback on How to Better Assist You!</a:t>
            </a:r>
          </a:p>
        </p:txBody>
      </p:sp>
      <p:pic>
        <p:nvPicPr>
          <p:cNvPr id="688132" name="Picture 4" descr="Bumbersticker - Whitsitt"/>
          <p:cNvPicPr>
            <a:picLocks noChangeAspect="1" noChangeArrowheads="1"/>
          </p:cNvPicPr>
          <p:nvPr/>
        </p:nvPicPr>
        <p:blipFill>
          <a:blip r:embed="rId3" cstate="print"/>
          <a:srcRect/>
          <a:stretch>
            <a:fillRect/>
          </a:stretch>
        </p:blipFill>
        <p:spPr bwMode="auto">
          <a:xfrm>
            <a:off x="1447800" y="4876800"/>
            <a:ext cx="6553200" cy="1779588"/>
          </a:xfrm>
          <a:prstGeom prst="rect">
            <a:avLst/>
          </a:prstGeom>
          <a:noFill/>
          <a:ln w="38100">
            <a:solidFill>
              <a:srgbClr val="000000"/>
            </a:solidFill>
            <a:miter lim="800000"/>
            <a:headEnd/>
            <a:tailEnd/>
          </a:ln>
          <a:effectLst>
            <a:outerShdw dist="35921" dir="2700000" algn="ctr" rotWithShape="0">
              <a:srgbClr val="808080"/>
            </a:outerShdw>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457200" y="381000"/>
            <a:ext cx="8229600" cy="533400"/>
          </a:xfrm>
        </p:spPr>
        <p:txBody>
          <a:bodyPr>
            <a:normAutofit fontScale="90000"/>
          </a:bodyPr>
          <a:lstStyle/>
          <a:p>
            <a:r>
              <a:rPr lang="en-US" dirty="0" smtClean="0"/>
              <a:t>Contact </a:t>
            </a:r>
            <a:r>
              <a:rPr lang="en-US" dirty="0"/>
              <a:t>Information</a:t>
            </a:r>
          </a:p>
        </p:txBody>
      </p:sp>
      <p:sp>
        <p:nvSpPr>
          <p:cNvPr id="692227" name="Rectangle 3"/>
          <p:cNvSpPr>
            <a:spLocks noGrp="1" noChangeArrowheads="1"/>
          </p:cNvSpPr>
          <p:nvPr>
            <p:ph type="body" sz="half" idx="1"/>
          </p:nvPr>
        </p:nvSpPr>
        <p:spPr>
          <a:xfrm>
            <a:off x="228600" y="1828800"/>
            <a:ext cx="4114800" cy="2909888"/>
          </a:xfrm>
          <a:noFill/>
          <a:ln/>
        </p:spPr>
        <p:txBody>
          <a:bodyPr>
            <a:normAutofit lnSpcReduction="10000"/>
          </a:bodyPr>
          <a:lstStyle/>
          <a:p>
            <a:pPr algn="ctr">
              <a:spcBef>
                <a:spcPct val="0"/>
              </a:spcBef>
              <a:buFont typeface="Wingdings" pitchFamily="2" charset="2"/>
              <a:buNone/>
            </a:pPr>
            <a:r>
              <a:rPr lang="en-US" sz="2400" b="1" dirty="0" smtClean="0"/>
              <a:t>Courtney Popp</a:t>
            </a:r>
          </a:p>
          <a:p>
            <a:pPr algn="ctr">
              <a:spcBef>
                <a:spcPct val="0"/>
              </a:spcBef>
              <a:buFont typeface="Wingdings" pitchFamily="2" charset="2"/>
              <a:buNone/>
            </a:pPr>
            <a:r>
              <a:rPr lang="en-US" sz="2000" dirty="0" smtClean="0"/>
              <a:t>Traffic Safety Resource Prosecutor</a:t>
            </a:r>
          </a:p>
          <a:p>
            <a:pPr algn="ctr">
              <a:spcBef>
                <a:spcPct val="0"/>
              </a:spcBef>
              <a:buFont typeface="Wingdings" pitchFamily="2" charset="2"/>
              <a:buNone/>
            </a:pPr>
            <a:r>
              <a:rPr lang="en-US" sz="2000" dirty="0" smtClean="0"/>
              <a:t>Washington State Patrol</a:t>
            </a:r>
          </a:p>
          <a:p>
            <a:pPr algn="ctr">
              <a:spcBef>
                <a:spcPct val="0"/>
              </a:spcBef>
              <a:buFont typeface="Wingdings" pitchFamily="2" charset="2"/>
              <a:buNone/>
            </a:pPr>
            <a:r>
              <a:rPr lang="en-US" sz="2000" dirty="0" smtClean="0"/>
              <a:t>811 E Roanoke Ave</a:t>
            </a:r>
          </a:p>
          <a:p>
            <a:pPr algn="ctr">
              <a:spcBef>
                <a:spcPct val="0"/>
              </a:spcBef>
              <a:buFont typeface="Wingdings" pitchFamily="2" charset="2"/>
              <a:buNone/>
            </a:pPr>
            <a:r>
              <a:rPr lang="en-US" sz="2000" dirty="0" smtClean="0"/>
              <a:t>Seattle, WA 98102</a:t>
            </a:r>
          </a:p>
          <a:p>
            <a:pPr algn="ctr">
              <a:spcBef>
                <a:spcPct val="0"/>
              </a:spcBef>
              <a:buFont typeface="Wingdings" pitchFamily="2" charset="2"/>
              <a:buNone/>
            </a:pPr>
            <a:endParaRPr lang="en-US" sz="2000" dirty="0" smtClean="0"/>
          </a:p>
          <a:p>
            <a:pPr algn="ctr">
              <a:spcBef>
                <a:spcPct val="0"/>
              </a:spcBef>
              <a:buFont typeface="Wingdings" pitchFamily="2" charset="2"/>
              <a:buNone/>
            </a:pPr>
            <a:r>
              <a:rPr lang="en-US" sz="2000" dirty="0" smtClean="0"/>
              <a:t>(206) 720-3018 office</a:t>
            </a:r>
          </a:p>
          <a:p>
            <a:pPr algn="ctr">
              <a:spcBef>
                <a:spcPct val="0"/>
              </a:spcBef>
              <a:buFont typeface="Wingdings" pitchFamily="2" charset="2"/>
              <a:buNone/>
            </a:pPr>
            <a:r>
              <a:rPr lang="en-US" sz="2000" dirty="0" smtClean="0"/>
              <a:t>(206) 720-3023 fax</a:t>
            </a:r>
          </a:p>
          <a:p>
            <a:pPr algn="ctr">
              <a:spcBef>
                <a:spcPct val="0"/>
              </a:spcBef>
              <a:buFont typeface="Wingdings" pitchFamily="2" charset="2"/>
              <a:buNone/>
            </a:pPr>
            <a:endParaRPr lang="en-US" sz="2000" dirty="0" smtClean="0"/>
          </a:p>
          <a:p>
            <a:pPr algn="ctr">
              <a:spcBef>
                <a:spcPct val="0"/>
              </a:spcBef>
              <a:buFont typeface="Wingdings" pitchFamily="2" charset="2"/>
              <a:buNone/>
            </a:pPr>
            <a:r>
              <a:rPr lang="en-US" sz="2000" dirty="0" smtClean="0"/>
              <a:t>Courtney.popp@wsp.wa.gov</a:t>
            </a:r>
            <a:endParaRPr lang="en-US" sz="2000" dirty="0"/>
          </a:p>
        </p:txBody>
      </p:sp>
      <p:sp>
        <p:nvSpPr>
          <p:cNvPr id="8" name="Rectangle 3"/>
          <p:cNvSpPr txBox="1">
            <a:spLocks noChangeArrowheads="1"/>
          </p:cNvSpPr>
          <p:nvPr/>
        </p:nvSpPr>
        <p:spPr>
          <a:xfrm>
            <a:off x="4724400" y="1828800"/>
            <a:ext cx="4114800" cy="2909888"/>
          </a:xfrm>
          <a:prstGeom prst="rect">
            <a:avLst/>
          </a:prstGeom>
          <a:noFill/>
          <a:ln/>
        </p:spPr>
        <p:txBody>
          <a:bodyPr vert="horz">
            <a:normAutofit lnSpcReduction="10000"/>
          </a:bodyPr>
          <a:lstStyle/>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Moses Garcia</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Traffic Safety Resource Prosecutor</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Washington State Patrol</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811 E Roanoke Ave</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Seattle, WA 98102</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(206) 720-3018 office</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(206) 720-3023 fax</a:t>
            </a: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endParaRPr lang="en-US" sz="2000" dirty="0" smtClean="0">
              <a:latin typeface="+mn-lt"/>
            </a:endParaRPr>
          </a:p>
          <a:p>
            <a:pPr marL="274320" marR="0" lvl="0" indent="-274320" algn="ctr" defTabSz="914400" rtl="0" eaLnBrk="1" fontAlgn="auto" latinLnBrk="0" hangingPunct="1">
              <a:lnSpc>
                <a:spcPct val="100000"/>
              </a:lnSpc>
              <a:spcBef>
                <a:spcPct val="0"/>
              </a:spcBef>
              <a:spcAft>
                <a:spcPts val="0"/>
              </a:spcAft>
              <a:buClr>
                <a:schemeClr val="accent1"/>
              </a:buClr>
              <a:buSzPct val="85000"/>
              <a:buFont typeface="Wingdings" pitchFamily="2" charset="2"/>
              <a:buNone/>
              <a:tabLst/>
              <a:defRPr/>
            </a:pPr>
            <a:r>
              <a:rPr lang="en-US" sz="2000" dirty="0" err="1" smtClean="0">
                <a:latin typeface="+mn-lt"/>
              </a:rPr>
              <a:t>Moses.garcia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wsp.wa.gov</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1570" name="Rectangle 2"/>
          <p:cNvSpPr>
            <a:spLocks noGrp="1" noChangeArrowheads="1"/>
          </p:cNvSpPr>
          <p:nvPr>
            <p:ph sz="half" idx="1"/>
          </p:nvPr>
        </p:nvSpPr>
        <p:spPr>
          <a:xfrm>
            <a:off x="457200" y="457200"/>
            <a:ext cx="4038600" cy="5668963"/>
          </a:xfrm>
        </p:spPr>
        <p:txBody>
          <a:bodyPr/>
          <a:lstStyle/>
          <a:p>
            <a:pPr>
              <a:buFont typeface="Wingdings" pitchFamily="2" charset="2"/>
              <a:buNone/>
            </a:pPr>
            <a:r>
              <a:rPr lang="en-US" sz="7200" b="1" dirty="0">
                <a:solidFill>
                  <a:schemeClr val="accent1">
                    <a:lumMod val="75000"/>
                  </a:schemeClr>
                </a:solidFill>
              </a:rPr>
              <a:t>T</a:t>
            </a:r>
            <a:r>
              <a:rPr lang="en-US" sz="3600" dirty="0"/>
              <a:t>raffic</a:t>
            </a:r>
          </a:p>
          <a:p>
            <a:pPr>
              <a:buFont typeface="Wingdings" pitchFamily="2" charset="2"/>
              <a:buNone/>
            </a:pPr>
            <a:r>
              <a:rPr lang="en-US" sz="7200" b="1" dirty="0">
                <a:solidFill>
                  <a:schemeClr val="accent1">
                    <a:lumMod val="75000"/>
                  </a:schemeClr>
                </a:solidFill>
              </a:rPr>
              <a:t>S</a:t>
            </a:r>
            <a:r>
              <a:rPr lang="en-US" sz="3600" dirty="0"/>
              <a:t>afety</a:t>
            </a:r>
          </a:p>
          <a:p>
            <a:pPr>
              <a:buFont typeface="Wingdings" pitchFamily="2" charset="2"/>
              <a:buNone/>
            </a:pPr>
            <a:r>
              <a:rPr lang="en-US" sz="7200" b="1" dirty="0">
                <a:solidFill>
                  <a:schemeClr val="accent1">
                    <a:lumMod val="75000"/>
                  </a:schemeClr>
                </a:solidFill>
              </a:rPr>
              <a:t>R</a:t>
            </a:r>
            <a:r>
              <a:rPr lang="en-US" sz="3600" dirty="0"/>
              <a:t>esource</a:t>
            </a:r>
          </a:p>
          <a:p>
            <a:pPr>
              <a:buFont typeface="Wingdings" pitchFamily="2" charset="2"/>
              <a:buNone/>
            </a:pPr>
            <a:r>
              <a:rPr lang="en-US" sz="7200" b="1" dirty="0" smtClean="0">
                <a:solidFill>
                  <a:schemeClr val="accent1">
                    <a:lumMod val="75000"/>
                  </a:schemeClr>
                </a:solidFill>
              </a:rPr>
              <a:t>P</a:t>
            </a:r>
            <a:r>
              <a:rPr lang="en-US" sz="3600" dirty="0" smtClean="0"/>
              <a:t>rosecutors</a:t>
            </a:r>
            <a:endParaRPr lang="en-US" sz="3600" dirty="0"/>
          </a:p>
        </p:txBody>
      </p:sp>
      <p:sp>
        <p:nvSpPr>
          <p:cNvPr id="621571" name="Rectangle 3"/>
          <p:cNvSpPr>
            <a:spLocks noGrp="1" noChangeArrowheads="1"/>
          </p:cNvSpPr>
          <p:nvPr>
            <p:ph sz="half" idx="2"/>
          </p:nvPr>
        </p:nvSpPr>
        <p:spPr>
          <a:xfrm>
            <a:off x="3810000" y="1066800"/>
            <a:ext cx="4876800" cy="4419600"/>
          </a:xfrm>
        </p:spPr>
        <p:txBody>
          <a:bodyPr/>
          <a:lstStyle/>
          <a:p>
            <a:r>
              <a:rPr lang="en-US" dirty="0" smtClean="0"/>
              <a:t>State resource on </a:t>
            </a:r>
            <a:r>
              <a:rPr lang="en-US" dirty="0"/>
              <a:t>DUI and traffic related prosecutions.</a:t>
            </a:r>
          </a:p>
          <a:p>
            <a:pPr>
              <a:buFont typeface="Wingdings" pitchFamily="2" charset="2"/>
              <a:buNone/>
            </a:pPr>
            <a:endParaRPr lang="en-US" dirty="0"/>
          </a:p>
          <a:p>
            <a:r>
              <a:rPr lang="en-US" dirty="0" smtClean="0"/>
              <a:t>Liaison </a:t>
            </a:r>
            <a:r>
              <a:rPr lang="en-US" dirty="0"/>
              <a:t>between prosecutors, law enforcement and </a:t>
            </a:r>
            <a:r>
              <a:rPr lang="en-US" dirty="0" smtClean="0"/>
              <a:t>traffic safety professionals</a:t>
            </a:r>
            <a:r>
              <a:rPr lang="en-US" dirty="0"/>
              <a:t>.</a:t>
            </a:r>
          </a:p>
          <a:p>
            <a:pPr>
              <a:buFont typeface="Wingdings" pitchFamily="2" charset="2"/>
              <a:buNone/>
            </a:pPr>
            <a:endParaRPr lang="en-US" dirty="0"/>
          </a:p>
          <a:p>
            <a:r>
              <a:rPr lang="en-US" dirty="0"/>
              <a:t>Consultant on </a:t>
            </a:r>
            <a:r>
              <a:rPr lang="en-US" dirty="0" smtClean="0"/>
              <a:t>impaired driving crimes</a:t>
            </a:r>
            <a:endParaRPr lang="en-US" dirty="0"/>
          </a:p>
          <a:p>
            <a:pPr>
              <a:buFont typeface="Wingdings" pitchFamily="2" charset="2"/>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21570">
                                            <p:txEl>
                                              <p:pRg st="0" end="0"/>
                                            </p:txEl>
                                          </p:spTgt>
                                        </p:tgtEl>
                                        <p:attrNameLst>
                                          <p:attrName>style.visibility</p:attrName>
                                        </p:attrNameLst>
                                      </p:cBhvr>
                                      <p:to>
                                        <p:strVal val="visible"/>
                                      </p:to>
                                    </p:set>
                                    <p:anim calcmode="lin" valueType="num">
                                      <p:cBhvr>
                                        <p:cTn id="7" dur="500" fill="hold"/>
                                        <p:tgtEl>
                                          <p:spTgt spid="6215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157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21570">
                                            <p:txEl>
                                              <p:pRg st="1" end="1"/>
                                            </p:txEl>
                                          </p:spTgt>
                                        </p:tgtEl>
                                        <p:attrNameLst>
                                          <p:attrName>style.visibility</p:attrName>
                                        </p:attrNameLst>
                                      </p:cBhvr>
                                      <p:to>
                                        <p:strVal val="visible"/>
                                      </p:to>
                                    </p:set>
                                    <p:anim calcmode="lin" valueType="num">
                                      <p:cBhvr>
                                        <p:cTn id="11" dur="500" fill="hold"/>
                                        <p:tgtEl>
                                          <p:spTgt spid="62157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621570">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21570">
                                            <p:txEl>
                                              <p:pRg st="2" end="2"/>
                                            </p:txEl>
                                          </p:spTgt>
                                        </p:tgtEl>
                                        <p:attrNameLst>
                                          <p:attrName>style.visibility</p:attrName>
                                        </p:attrNameLst>
                                      </p:cBhvr>
                                      <p:to>
                                        <p:strVal val="visible"/>
                                      </p:to>
                                    </p:set>
                                    <p:anim calcmode="lin" valueType="num">
                                      <p:cBhvr>
                                        <p:cTn id="15" dur="500" fill="hold"/>
                                        <p:tgtEl>
                                          <p:spTgt spid="62157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621570">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21570">
                                            <p:txEl>
                                              <p:pRg st="3" end="3"/>
                                            </p:txEl>
                                          </p:spTgt>
                                        </p:tgtEl>
                                        <p:attrNameLst>
                                          <p:attrName>style.visibility</p:attrName>
                                        </p:attrNameLst>
                                      </p:cBhvr>
                                      <p:to>
                                        <p:strVal val="visible"/>
                                      </p:to>
                                    </p:set>
                                    <p:anim calcmode="lin" valueType="num">
                                      <p:cBhvr>
                                        <p:cTn id="19" dur="500" fill="hold"/>
                                        <p:tgtEl>
                                          <p:spTgt spid="62157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2157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21571">
                                            <p:txEl>
                                              <p:pRg st="0" end="0"/>
                                            </p:txEl>
                                          </p:spTgt>
                                        </p:tgtEl>
                                        <p:attrNameLst>
                                          <p:attrName>style.visibility</p:attrName>
                                        </p:attrNameLst>
                                      </p:cBhvr>
                                      <p:to>
                                        <p:strVal val="visible"/>
                                      </p:to>
                                    </p:set>
                                    <p:anim calcmode="lin" valueType="num">
                                      <p:cBhvr>
                                        <p:cTn id="25" dur="500" fill="hold"/>
                                        <p:tgtEl>
                                          <p:spTgt spid="62157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21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21571">
                                            <p:txEl>
                                              <p:pRg st="2" end="2"/>
                                            </p:txEl>
                                          </p:spTgt>
                                        </p:tgtEl>
                                        <p:attrNameLst>
                                          <p:attrName>style.visibility</p:attrName>
                                        </p:attrNameLst>
                                      </p:cBhvr>
                                      <p:to>
                                        <p:strVal val="visible"/>
                                      </p:to>
                                    </p:set>
                                    <p:anim calcmode="lin" valueType="num">
                                      <p:cBhvr>
                                        <p:cTn id="31" dur="500" fill="hold"/>
                                        <p:tgtEl>
                                          <p:spTgt spid="62157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215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21571">
                                            <p:txEl>
                                              <p:pRg st="4" end="4"/>
                                            </p:txEl>
                                          </p:spTgt>
                                        </p:tgtEl>
                                        <p:attrNameLst>
                                          <p:attrName>style.visibility</p:attrName>
                                        </p:attrNameLst>
                                      </p:cBhvr>
                                      <p:to>
                                        <p:strVal val="visible"/>
                                      </p:to>
                                    </p:set>
                                    <p:anim calcmode="lin" valueType="num">
                                      <p:cBhvr>
                                        <p:cTn id="37" dur="500" fill="hold"/>
                                        <p:tgtEl>
                                          <p:spTgt spid="62157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2157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r>
              <a:rPr lang="en-US" dirty="0" smtClean="0"/>
              <a:t>TSRP Partnerships</a:t>
            </a:r>
            <a:endParaRPr lang="en-US" dirty="0"/>
          </a:p>
        </p:txBody>
      </p:sp>
      <p:pic>
        <p:nvPicPr>
          <p:cNvPr id="192521" name="Picture 9" descr="small_apri_trans_2"/>
          <p:cNvPicPr>
            <a:picLocks noGrp="1" noChangeAspect="1" noChangeArrowheads="1"/>
          </p:cNvPicPr>
          <p:nvPr>
            <p:ph sz="quarter" idx="1"/>
          </p:nvPr>
        </p:nvPicPr>
        <p:blipFill>
          <a:blip r:embed="rId3" cstate="print"/>
          <a:srcRect/>
          <a:stretch>
            <a:fillRect/>
          </a:stretch>
        </p:blipFill>
        <p:spPr bwMode="auto">
          <a:xfrm>
            <a:off x="2971800" y="3165475"/>
            <a:ext cx="6172200" cy="720725"/>
          </a:xfrm>
          <a:prstGeom prst="rect">
            <a:avLst/>
          </a:prstGeom>
          <a:noFill/>
          <a:ln/>
        </p:spPr>
      </p:pic>
      <p:sp>
        <p:nvSpPr>
          <p:cNvPr id="192515" name="Rectangle 3"/>
          <p:cNvSpPr>
            <a:spLocks noGrp="1" noChangeArrowheads="1"/>
          </p:cNvSpPr>
          <p:nvPr>
            <p:ph type="body" idx="4294967295"/>
          </p:nvPr>
        </p:nvSpPr>
        <p:spPr>
          <a:xfrm>
            <a:off x="0" y="1981200"/>
            <a:ext cx="8229600" cy="4114800"/>
          </a:xfrm>
        </p:spPr>
        <p:txBody>
          <a:bodyPr/>
          <a:lstStyle/>
          <a:p>
            <a:r>
              <a:rPr lang="en-US" dirty="0"/>
              <a:t>Work closely with State &amp; National Organizations:</a:t>
            </a:r>
          </a:p>
        </p:txBody>
      </p:sp>
      <p:pic>
        <p:nvPicPr>
          <p:cNvPr id="192517" name="Picture 5" descr="NAPC Logo"/>
          <p:cNvPicPr>
            <a:picLocks noChangeAspect="1" noChangeArrowheads="1"/>
          </p:cNvPicPr>
          <p:nvPr/>
        </p:nvPicPr>
        <p:blipFill>
          <a:blip r:embed="rId4" cstate="print"/>
          <a:srcRect/>
          <a:stretch>
            <a:fillRect/>
          </a:stretch>
        </p:blipFill>
        <p:spPr bwMode="auto">
          <a:xfrm>
            <a:off x="1066800" y="3581400"/>
            <a:ext cx="1828800" cy="1716088"/>
          </a:xfrm>
          <a:prstGeom prst="rect">
            <a:avLst/>
          </a:prstGeom>
          <a:noFill/>
          <a:ln w="9525">
            <a:noFill/>
            <a:miter lim="800000"/>
            <a:headEnd/>
            <a:tailEnd/>
          </a:ln>
          <a:effectLst/>
        </p:spPr>
      </p:pic>
      <p:pic>
        <p:nvPicPr>
          <p:cNvPr id="192518" name="Picture 6" descr="MADDLOGO"/>
          <p:cNvPicPr>
            <a:picLocks noChangeAspect="1" noChangeArrowheads="1"/>
          </p:cNvPicPr>
          <p:nvPr/>
        </p:nvPicPr>
        <p:blipFill>
          <a:blip r:embed="rId5" cstate="print"/>
          <a:srcRect/>
          <a:stretch>
            <a:fillRect/>
          </a:stretch>
        </p:blipFill>
        <p:spPr bwMode="auto">
          <a:xfrm>
            <a:off x="2286000" y="5478463"/>
            <a:ext cx="3619500" cy="1303337"/>
          </a:xfrm>
          <a:prstGeom prst="rect">
            <a:avLst/>
          </a:prstGeom>
          <a:noFill/>
        </p:spPr>
      </p:pic>
      <p:pic>
        <p:nvPicPr>
          <p:cNvPr id="192523" name="Picture 11"/>
          <p:cNvPicPr>
            <a:picLocks noChangeAspect="1" noChangeArrowheads="1"/>
          </p:cNvPicPr>
          <p:nvPr/>
        </p:nvPicPr>
        <p:blipFill>
          <a:blip r:embed="rId6" cstate="print"/>
          <a:srcRect/>
          <a:stretch>
            <a:fillRect/>
          </a:stretch>
        </p:blipFill>
        <p:spPr bwMode="auto">
          <a:xfrm>
            <a:off x="6400800" y="4284663"/>
            <a:ext cx="1752600" cy="17351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r>
              <a:rPr lang="en-US"/>
              <a:t>What is a TSRP?</a:t>
            </a:r>
          </a:p>
        </p:txBody>
      </p:sp>
      <p:sp>
        <p:nvSpPr>
          <p:cNvPr id="194563" name="Rectangle 3"/>
          <p:cNvSpPr>
            <a:spLocks noGrp="1" noChangeArrowheads="1"/>
          </p:cNvSpPr>
          <p:nvPr>
            <p:ph sz="quarter" idx="1"/>
          </p:nvPr>
        </p:nvSpPr>
        <p:spPr/>
        <p:txBody>
          <a:bodyPr>
            <a:normAutofit fontScale="92500" lnSpcReduction="20000"/>
          </a:bodyPr>
          <a:lstStyle/>
          <a:p>
            <a:r>
              <a:rPr lang="en-US" dirty="0"/>
              <a:t>Instructor for statewide education and </a:t>
            </a:r>
            <a:r>
              <a:rPr lang="en-US" dirty="0" smtClean="0"/>
              <a:t>training on impaired driving issues.</a:t>
            </a:r>
            <a:endParaRPr lang="en-US" dirty="0"/>
          </a:p>
          <a:p>
            <a:pPr lvl="1"/>
            <a:r>
              <a:rPr lang="en-US" dirty="0"/>
              <a:t>Prosecutors</a:t>
            </a:r>
          </a:p>
          <a:p>
            <a:pPr lvl="1"/>
            <a:r>
              <a:rPr lang="en-US" dirty="0"/>
              <a:t>Law Enforcement</a:t>
            </a:r>
          </a:p>
          <a:p>
            <a:pPr lvl="1"/>
            <a:r>
              <a:rPr lang="en-US" dirty="0"/>
              <a:t>Judicial</a:t>
            </a:r>
          </a:p>
          <a:p>
            <a:pPr lvl="1"/>
            <a:r>
              <a:rPr lang="en-US" dirty="0"/>
              <a:t>Community </a:t>
            </a:r>
            <a:r>
              <a:rPr lang="en-US" dirty="0" smtClean="0"/>
              <a:t>Groups</a:t>
            </a:r>
          </a:p>
          <a:p>
            <a:r>
              <a:rPr lang="en-US" dirty="0" smtClean="0"/>
              <a:t>Represent prosecutors, law enforcement and traffic safety professionals on a state and national level. </a:t>
            </a:r>
          </a:p>
          <a:p>
            <a:pPr lvl="1"/>
            <a:r>
              <a:rPr lang="en-US" dirty="0" smtClean="0"/>
              <a:t>Legislation</a:t>
            </a:r>
          </a:p>
          <a:p>
            <a:pPr lvl="1"/>
            <a:r>
              <a:rPr lang="en-US" dirty="0" smtClean="0"/>
              <a:t>National conferences</a:t>
            </a:r>
          </a:p>
          <a:p>
            <a:pPr lvl="1"/>
            <a:r>
              <a:rPr lang="en-US" dirty="0" smtClean="0"/>
              <a:t>WIDAC</a:t>
            </a:r>
          </a:p>
          <a:p>
            <a:r>
              <a:rPr lang="en-US" dirty="0" smtClean="0"/>
              <a:t>Resource for prosecutors on impaired driving legal issues.</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7" name="Rectangle 7"/>
          <p:cNvSpPr>
            <a:spLocks noGrp="1" noChangeArrowheads="1"/>
          </p:cNvSpPr>
          <p:nvPr>
            <p:ph type="title"/>
          </p:nvPr>
        </p:nvSpPr>
        <p:spPr/>
        <p:txBody>
          <a:bodyPr/>
          <a:lstStyle/>
          <a:p>
            <a:r>
              <a:rPr lang="en-US"/>
              <a:t>Supporting Organizations</a:t>
            </a:r>
          </a:p>
        </p:txBody>
      </p:sp>
      <p:sp>
        <p:nvSpPr>
          <p:cNvPr id="209923" name="Rectangle 3"/>
          <p:cNvSpPr>
            <a:spLocks noGrp="1" noChangeArrowheads="1"/>
          </p:cNvSpPr>
          <p:nvPr>
            <p:ph sz="quarter" idx="1"/>
          </p:nvPr>
        </p:nvSpPr>
        <p:spPr/>
        <p:txBody>
          <a:bodyPr/>
          <a:lstStyle/>
          <a:p>
            <a:pPr algn="ctr">
              <a:buFont typeface="Wingdings" pitchFamily="2" charset="2"/>
              <a:buNone/>
            </a:pPr>
            <a:r>
              <a:rPr lang="en-US" dirty="0" smtClean="0"/>
              <a:t>Washington Traffic Safety Commission</a:t>
            </a:r>
            <a:r>
              <a:rPr lang="en-US" dirty="0"/>
              <a:t/>
            </a:r>
            <a:br>
              <a:rPr lang="en-US" dirty="0"/>
            </a:br>
            <a:endParaRPr lang="en-US" dirty="0" smtClean="0"/>
          </a:p>
          <a:p>
            <a:pPr algn="ctr">
              <a:buNone/>
            </a:pPr>
            <a:r>
              <a:rPr lang="en-US" dirty="0" smtClean="0"/>
              <a:t>National Highway Transportation Safety</a:t>
            </a:r>
            <a:br>
              <a:rPr lang="en-US" dirty="0" smtClean="0"/>
            </a:br>
            <a:r>
              <a:rPr lang="en-US" dirty="0" smtClean="0"/>
              <a:t>Administration (NHTSA)</a:t>
            </a:r>
          </a:p>
          <a:p>
            <a:pPr algn="ctr">
              <a:buFont typeface="Wingdings" pitchFamily="2" charset="2"/>
              <a:buNone/>
            </a:pPr>
            <a:endParaRPr lang="en-US" dirty="0"/>
          </a:p>
        </p:txBody>
      </p:sp>
      <p:pic>
        <p:nvPicPr>
          <p:cNvPr id="8" name="Picture 5" descr="nhtsa_01 (2)"/>
          <p:cNvPicPr>
            <a:picLocks noChangeAspect="1" noChangeArrowheads="1"/>
          </p:cNvPicPr>
          <p:nvPr/>
        </p:nvPicPr>
        <p:blipFill>
          <a:blip r:embed="rId3" cstate="print"/>
          <a:srcRect/>
          <a:stretch>
            <a:fillRect/>
          </a:stretch>
        </p:blipFill>
        <p:spPr bwMode="auto">
          <a:xfrm>
            <a:off x="2286000" y="4191000"/>
            <a:ext cx="4876800" cy="16922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sz="4200"/>
              <a:t>NHTSA’s Impaired Driving Strategies</a:t>
            </a:r>
          </a:p>
        </p:txBody>
      </p:sp>
      <p:sp>
        <p:nvSpPr>
          <p:cNvPr id="356355" name="Rectangle 3"/>
          <p:cNvSpPr>
            <a:spLocks noGrp="1" noChangeArrowheads="1"/>
          </p:cNvSpPr>
          <p:nvPr>
            <p:ph type="body" sz="half" idx="1"/>
          </p:nvPr>
        </p:nvSpPr>
        <p:spPr>
          <a:xfrm>
            <a:off x="457200" y="1981200"/>
            <a:ext cx="4010025" cy="4114800"/>
          </a:xfrm>
        </p:spPr>
        <p:txBody>
          <a:bodyPr/>
          <a:lstStyle/>
          <a:p>
            <a:r>
              <a:rPr lang="en-US" sz="2800"/>
              <a:t>High visibility enforcement.</a:t>
            </a:r>
          </a:p>
          <a:p>
            <a:r>
              <a:rPr lang="en-US" sz="2800"/>
              <a:t>Prosecutors &amp; DUI Courts.</a:t>
            </a:r>
          </a:p>
          <a:p>
            <a:r>
              <a:rPr lang="en-US" sz="2800"/>
              <a:t>Screening &amp; Brief Intervention.</a:t>
            </a:r>
          </a:p>
        </p:txBody>
      </p:sp>
      <p:pic>
        <p:nvPicPr>
          <p:cNvPr id="356356" name="Picture 4" descr="Doctor with Chart"/>
          <p:cNvPicPr>
            <a:picLocks noGrp="1" noChangeAspect="1" noChangeArrowheads="1"/>
          </p:cNvPicPr>
          <p:nvPr>
            <p:ph type="clipArt" sz="half" idx="2"/>
          </p:nvPr>
        </p:nvPicPr>
        <p:blipFill>
          <a:blip r:embed="rId3" cstate="print"/>
          <a:stretch>
            <a:fillRect/>
          </a:stretch>
        </p:blipFill>
        <p:spPr>
          <a:xfrm>
            <a:off x="5410200" y="2809875"/>
            <a:ext cx="2514600" cy="245745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US"/>
          </a:p>
        </p:txBody>
      </p:sp>
      <p:pic>
        <p:nvPicPr>
          <p:cNvPr id="270340" name="Picture 4"/>
          <p:cNvPicPr>
            <a:picLocks noGrp="1" noChangeAspect="1" noChangeArrowheads="1"/>
          </p:cNvPicPr>
          <p:nvPr>
            <p:ph sz="quarter" idx="1"/>
          </p:nvPr>
        </p:nvPicPr>
        <p:blipFill>
          <a:blip r:embed="rId3" cstate="print"/>
          <a:srcRect/>
          <a:stretch>
            <a:fillRect/>
          </a:stretch>
        </p:blipFill>
        <p:spPr>
          <a:xfrm>
            <a:off x="0" y="0"/>
            <a:ext cx="9144000" cy="6992938"/>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dirty="0"/>
              <a:t>What is Our Goal</a:t>
            </a:r>
            <a:r>
              <a:rPr lang="en-US" dirty="0" smtClean="0"/>
              <a:t>?</a:t>
            </a:r>
            <a:endParaRPr lang="en-US" dirty="0"/>
          </a:p>
        </p:txBody>
      </p:sp>
      <p:sp>
        <p:nvSpPr>
          <p:cNvPr id="4" name="TextBox 3"/>
          <p:cNvSpPr txBox="1"/>
          <p:nvPr/>
        </p:nvSpPr>
        <p:spPr>
          <a:xfrm>
            <a:off x="762000" y="1828800"/>
            <a:ext cx="7543800" cy="2585323"/>
          </a:xfrm>
          <a:prstGeom prst="rect">
            <a:avLst/>
          </a:prstGeom>
          <a:noFill/>
        </p:spPr>
        <p:txBody>
          <a:bodyPr wrap="square" rtlCol="0">
            <a:spAutoFit/>
          </a:bodyPr>
          <a:lstStyle/>
          <a:p>
            <a:pPr algn="ctr"/>
            <a:r>
              <a:rPr lang="en-US" sz="5400" b="1" dirty="0" smtClean="0">
                <a:latin typeface="Lucida Sans" pitchFamily="34" charset="0"/>
              </a:rPr>
              <a:t>Zero Deaths and Zero Disabling Injuries by 2030</a:t>
            </a:r>
            <a:endParaRPr lang="en-US" sz="5400" b="1" dirty="0">
              <a:latin typeface="Lucida Sans"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4814</TotalTime>
  <Words>1038</Words>
  <Application>Microsoft Office PowerPoint</Application>
  <PresentationFormat>On-screen Show (4:3)</PresentationFormat>
  <Paragraphs>176</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Traffic Safety  Resource Prosecutors</vt:lpstr>
      <vt:lpstr>Slide 2</vt:lpstr>
      <vt:lpstr>Slide 3</vt:lpstr>
      <vt:lpstr>TSRP Partnerships</vt:lpstr>
      <vt:lpstr>What is a TSRP?</vt:lpstr>
      <vt:lpstr>Supporting Organizations</vt:lpstr>
      <vt:lpstr>NHTSA’s Impaired Driving Strategies</vt:lpstr>
      <vt:lpstr>Slide 8</vt:lpstr>
      <vt:lpstr>What is Our Goal?</vt:lpstr>
      <vt:lpstr>Strategy For Teamwork</vt:lpstr>
      <vt:lpstr>Objectives</vt:lpstr>
      <vt:lpstr>Training Objective</vt:lpstr>
      <vt:lpstr>Training Objective</vt:lpstr>
      <vt:lpstr>Resource Objective</vt:lpstr>
      <vt:lpstr>Communication &amp; Liaison Objective</vt:lpstr>
      <vt:lpstr>Slide 16</vt:lpstr>
      <vt:lpstr>What You Can Do To Help</vt:lpstr>
      <vt:lpstr>Benefits of a Team Approach</vt:lpstr>
      <vt:lpstr>How Else Can the TSRP Help You?</vt:lpstr>
      <vt:lpstr>What the TSRP Needs From You!</vt:lpstr>
      <vt:lpstr>Contact Information</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TSRP Presentation</dc:title>
  <dc:creator>Daren Olson</dc:creator>
  <dc:description>web updated 9/27/2010</dc:description>
  <cp:lastModifiedBy>Washington State Patrol</cp:lastModifiedBy>
  <cp:revision>744</cp:revision>
  <cp:lastPrinted>2007-04-11T03:22:30Z</cp:lastPrinted>
  <dcterms:created xsi:type="dcterms:W3CDTF">2002-01-03T16:39:32Z</dcterms:created>
  <dcterms:modified xsi:type="dcterms:W3CDTF">2010-09-09T18:14:45Z</dcterms:modified>
</cp:coreProperties>
</file>